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8E4CA0-D6A9-42A9-AE6F-157393E839D0}">
  <a:tblStyle styleId="{D48E4CA0-D6A9-42A9-AE6F-157393E839D0}" styleName="Table_0">
    <a:wholeTbl>
      <a:tcTxStyle b="off" i="off">
        <a:font>
          <a:latin typeface="Rockwell"/>
          <a:ea typeface="Rockwell"/>
          <a:cs typeface="Rockwell"/>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9E7E9"/>
          </a:solidFill>
        </a:fill>
      </a:tcStyle>
    </a:wholeTbl>
    <a:band1H>
      <a:tcTxStyle/>
      <a:tcStyle>
        <a:fill>
          <a:solidFill>
            <a:srgbClr val="F3CCCF"/>
          </a:solidFill>
        </a:fill>
      </a:tcStyle>
    </a:band1H>
    <a:band2H>
      <a:tcTxStyle/>
    </a:band2H>
    <a:band1V>
      <a:tcTxStyle/>
      <a:tcStyle>
        <a:fill>
          <a:solidFill>
            <a:srgbClr val="F3CCCF"/>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F9E7E9"/>
          </a:solidFill>
        </a:fill>
      </a:tcStyle>
    </a:lastRow>
    <a:seCell>
      <a:tcTxStyle/>
    </a:seCell>
    <a:swCell>
      <a:tcTxStyle/>
    </a:swCell>
    <a:firstRow>
      <a:tcTxStyle b="on" i="off"/>
      <a:tcStyle>
        <a:fill>
          <a:solidFill>
            <a:srgbClr val="F9E7E9"/>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11"/>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1" name="Google Shape;71;p11"/>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2" name="Google Shape;72;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5" name="Shape 75"/>
        <p:cNvGrpSpPr/>
        <p:nvPr/>
      </p:nvGrpSpPr>
      <p:grpSpPr>
        <a:xfrm>
          <a:off x="0" y="0"/>
          <a:ext cx="0" cy="0"/>
          <a:chOff x="0" y="0"/>
          <a:chExt cx="0" cy="0"/>
        </a:xfrm>
      </p:grpSpPr>
      <p:sp>
        <p:nvSpPr>
          <p:cNvPr id="76" name="Google Shape;76;p12"/>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8" name="Google Shape;78;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1" name="Shape 81"/>
        <p:cNvGrpSpPr/>
        <p:nvPr/>
      </p:nvGrpSpPr>
      <p:grpSpPr>
        <a:xfrm>
          <a:off x="0" y="0"/>
          <a:ext cx="0" cy="0"/>
          <a:chOff x="0" y="0"/>
          <a:chExt cx="0" cy="0"/>
        </a:xfrm>
      </p:grpSpPr>
      <p:sp>
        <p:nvSpPr>
          <p:cNvPr id="82" name="Google Shape;82;p13"/>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4" name="Google Shape;84;p13"/>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5" name="Google Shape;85;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88" name="Google Shape;88;p13"/>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lang="en-IN" sz="8000" cap="none">
                <a:solidFill>
                  <a:schemeClr val="lt1"/>
                </a:solidFill>
                <a:latin typeface="Rockwell"/>
                <a:ea typeface="Rockwell"/>
                <a:cs typeface="Rockwell"/>
                <a:sym typeface="Rockwell"/>
              </a:rPr>
              <a:t>“</a:t>
            </a:r>
            <a:endParaRPr/>
          </a:p>
        </p:txBody>
      </p:sp>
      <p:sp>
        <p:nvSpPr>
          <p:cNvPr id="89" name="Google Shape;89;p13"/>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lang="en-IN" sz="800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0" name="Shape 90"/>
        <p:cNvGrpSpPr/>
        <p:nvPr/>
      </p:nvGrpSpPr>
      <p:grpSpPr>
        <a:xfrm>
          <a:off x="0" y="0"/>
          <a:ext cx="0" cy="0"/>
          <a:chOff x="0" y="0"/>
          <a:chExt cx="0" cy="0"/>
        </a:xfrm>
      </p:grpSpPr>
      <p:sp>
        <p:nvSpPr>
          <p:cNvPr id="91" name="Google Shape;91;p14"/>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3" name="Google Shape;93;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96" name="Shape 96"/>
        <p:cNvGrpSpPr/>
        <p:nvPr/>
      </p:nvGrpSpPr>
      <p:grpSpPr>
        <a:xfrm>
          <a:off x="0" y="0"/>
          <a:ext cx="0" cy="0"/>
          <a:chOff x="0" y="0"/>
          <a:chExt cx="0" cy="0"/>
        </a:xfrm>
      </p:grpSpPr>
      <p:sp>
        <p:nvSpPr>
          <p:cNvPr id="97" name="Google Shape;97;p15"/>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99" name="Google Shape;99;p15"/>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0" name="Google Shape;100;p15"/>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1" name="Google Shape;101;p15"/>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2" name="Google Shape;102;p15"/>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15"/>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07" name="Shape 107"/>
        <p:cNvGrpSpPr/>
        <p:nvPr/>
      </p:nvGrpSpPr>
      <p:grpSpPr>
        <a:xfrm>
          <a:off x="0" y="0"/>
          <a:ext cx="0" cy="0"/>
          <a:chOff x="0" y="0"/>
          <a:chExt cx="0" cy="0"/>
        </a:xfrm>
      </p:grpSpPr>
      <p:sp>
        <p:nvSpPr>
          <p:cNvPr id="108" name="Google Shape;108;p16"/>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6"/>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0" name="Google Shape;110;p16"/>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1" name="Google Shape;111;p16"/>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2" name="Google Shape;112;p16"/>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3" name="Google Shape;113;p16"/>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4" name="Google Shape;114;p16"/>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5" name="Google Shape;115;p16"/>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6" name="Google Shape;116;p16"/>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7" name="Google Shape;117;p16"/>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8" name="Google Shape;118;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1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7"/>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4" name="Google Shape;124;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18"/>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8"/>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0" name="Google Shape;130;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8" name="Google Shape;18;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5"/>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29" name="Google Shape;29;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35" name="Google Shape;35;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1" name="Google Shape;41;p7"/>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2" name="Google Shape;42;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8" name="Google Shape;48;p8"/>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9" name="Google Shape;49;p8"/>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50" name="Google Shape;50;p8"/>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1" name="Google Shape;51;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7" name="Google Shape;57;p9"/>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58" name="Google Shape;58;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4" name="Google Shape;64;p10"/>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5" name="Google Shape;65;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8" name="Google Shape;8;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9" name="Google Shape;9;p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0" name="Google Shape;10;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hyperlink" Target="http://www.linkedin.com/in/rajrathod54321" TargetMode="External"/><Relationship Id="rId5" Type="http://schemas.openxmlformats.org/officeDocument/2006/relationships/hyperlink" Target="https://www.awesomescreenshot.com/video/25738060" TargetMode="External"/><Relationship Id="rId6" Type="http://schemas.openxmlformats.org/officeDocument/2006/relationships/hyperlink" Target="https://docs.google.com/spreadsheets/d/1F93rBxCHGs9KqoIf7gMhmMJIotiRJfBopgftVOWOMyQ/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b="0" l="0" r="0" t="0"/>
          <a:stretch/>
        </p:blipFill>
        <p:spPr>
          <a:xfrm>
            <a:off x="0" y="53570"/>
            <a:ext cx="12192000" cy="6858000"/>
          </a:xfrm>
          <a:prstGeom prst="rect">
            <a:avLst/>
          </a:prstGeom>
          <a:noFill/>
          <a:ln>
            <a:noFill/>
          </a:ln>
          <a:effectLst>
            <a:outerShdw rotWithShape="0" algn="ctr" dir="5400000" dist="50800">
              <a:srgbClr val="000000">
                <a:alpha val="42745"/>
              </a:srgbClr>
            </a:outerShdw>
          </a:effectLst>
        </p:spPr>
      </p:pic>
      <p:sp>
        <p:nvSpPr>
          <p:cNvPr id="138" name="Google Shape;138;p19"/>
          <p:cNvSpPr txBox="1"/>
          <p:nvPr/>
        </p:nvSpPr>
        <p:spPr>
          <a:xfrm>
            <a:off x="1136780" y="0"/>
            <a:ext cx="991844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4000" u="none" cap="none" strike="noStrike">
                <a:solidFill>
                  <a:schemeClr val="lt1"/>
                </a:solidFill>
                <a:latin typeface="Bookman Old Style"/>
                <a:ea typeface="Bookman Old Style"/>
                <a:cs typeface="Bookman Old Style"/>
                <a:sym typeface="Bookman Old Style"/>
              </a:rPr>
              <a:t>Analyzing the Impact of Car Features on Price &amp; Profitability</a:t>
            </a:r>
            <a:endParaRPr b="1" i="0" sz="4000" u="none" cap="none" strike="noStrike">
              <a:solidFill>
                <a:schemeClr val="lt1"/>
              </a:solidFill>
              <a:latin typeface="Bookman Old Style"/>
              <a:ea typeface="Bookman Old Style"/>
              <a:cs typeface="Bookman Old Style"/>
              <a:sym typeface="Bookman Old Style"/>
            </a:endParaRPr>
          </a:p>
        </p:txBody>
      </p:sp>
      <p:sp>
        <p:nvSpPr>
          <p:cNvPr id="139" name="Google Shape;139;p19"/>
          <p:cNvSpPr txBox="1"/>
          <p:nvPr/>
        </p:nvSpPr>
        <p:spPr>
          <a:xfrm>
            <a:off x="7738259" y="1622619"/>
            <a:ext cx="484885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2000" u="none" cap="none" strike="noStrike">
                <a:solidFill>
                  <a:schemeClr val="lt1"/>
                </a:solidFill>
                <a:latin typeface="Arial"/>
                <a:ea typeface="Arial"/>
                <a:cs typeface="Arial"/>
                <a:sym typeface="Arial"/>
              </a:rPr>
              <a:t>Data Analyst | Raj Rathod</a:t>
            </a:r>
            <a:endParaRPr b="1" i="0" sz="2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913795" y="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a:t>TASK 4 - AVERAGE PRICE BY MANUFACTURER</a:t>
            </a:r>
            <a:endParaRPr/>
          </a:p>
        </p:txBody>
      </p:sp>
      <p:sp>
        <p:nvSpPr>
          <p:cNvPr id="203" name="Google Shape;203;p28"/>
          <p:cNvSpPr txBox="1"/>
          <p:nvPr>
            <p:ph idx="1" type="body"/>
          </p:nvPr>
        </p:nvSpPr>
        <p:spPr>
          <a:xfrm>
            <a:off x="913794" y="971832"/>
            <a:ext cx="10353762" cy="2047522"/>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b="1" lang="en-IN"/>
              <a:t>Task 4.B: </a:t>
            </a:r>
            <a:r>
              <a:rPr lang="en-IN"/>
              <a:t>Create a bar chart or a horizontal stacked bar chart that visualizes the relationship between manufacturer and average price.</a:t>
            </a:r>
            <a:endParaRPr/>
          </a:p>
          <a:p>
            <a:pPr indent="-228600" lvl="0" marL="228600" rtl="0" algn="l">
              <a:lnSpc>
                <a:spcPct val="120000"/>
              </a:lnSpc>
              <a:spcBef>
                <a:spcPts val="1000"/>
              </a:spcBef>
              <a:spcAft>
                <a:spcPts val="0"/>
              </a:spcAft>
              <a:buClr>
                <a:schemeClr val="lt1"/>
              </a:buClr>
              <a:buSzPts val="2000"/>
              <a:buChar char="•"/>
            </a:pPr>
            <a:r>
              <a:rPr b="1" lang="en-IN"/>
              <a:t>Insight : </a:t>
            </a:r>
            <a:r>
              <a:rPr lang="en-IN"/>
              <a:t>As per the Analysis, Bugatti has the Most Expensive Average Price of Cars followed by Maybach, Rolls-Royce and Least expensive is Plymouth, Suzuki</a:t>
            </a:r>
            <a:endParaRPr/>
          </a:p>
        </p:txBody>
      </p:sp>
      <p:pic>
        <p:nvPicPr>
          <p:cNvPr id="204" name="Google Shape;204;p28"/>
          <p:cNvPicPr preferRelativeResize="0"/>
          <p:nvPr/>
        </p:nvPicPr>
        <p:blipFill rotWithShape="1">
          <a:blip r:embed="rId3">
            <a:alphaModFix/>
          </a:blip>
          <a:srcRect b="0" l="0" r="0" t="0"/>
          <a:stretch/>
        </p:blipFill>
        <p:spPr>
          <a:xfrm>
            <a:off x="643812" y="2677608"/>
            <a:ext cx="11114079" cy="39818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1061577" y="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a:t>TASK 5- RELATIONSHIP BETWEEN FUEL EFFICIENCY AND ENGINE CYLINDERS </a:t>
            </a:r>
            <a:endParaRPr/>
          </a:p>
        </p:txBody>
      </p:sp>
      <p:sp>
        <p:nvSpPr>
          <p:cNvPr id="210" name="Google Shape;210;p29"/>
          <p:cNvSpPr txBox="1"/>
          <p:nvPr>
            <p:ph idx="1" type="body"/>
          </p:nvPr>
        </p:nvSpPr>
        <p:spPr>
          <a:xfrm>
            <a:off x="1061576" y="1226283"/>
            <a:ext cx="10353762" cy="188480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20000"/>
              </a:lnSpc>
              <a:spcBef>
                <a:spcPts val="0"/>
              </a:spcBef>
              <a:spcAft>
                <a:spcPts val="0"/>
              </a:spcAft>
              <a:buClr>
                <a:schemeClr val="lt1"/>
              </a:buClr>
              <a:buSzPct val="100000"/>
              <a:buChar char="•"/>
            </a:pPr>
            <a:r>
              <a:rPr b="1" lang="en-IN"/>
              <a:t>Task 5.A:</a:t>
            </a:r>
            <a:r>
              <a:rPr lang="en-IN"/>
              <a:t> Create a scatter plot with the number of cylinders on the x-axis and highway MPG on the y-axis. Then create a trendline on the scatter plot to visually estimate the slope of the relationship and assess its significance</a:t>
            </a:r>
            <a:endParaRPr/>
          </a:p>
          <a:p>
            <a:pPr indent="-228600" lvl="0" marL="228600" rtl="0" algn="l">
              <a:lnSpc>
                <a:spcPct val="120000"/>
              </a:lnSpc>
              <a:spcBef>
                <a:spcPts val="1000"/>
              </a:spcBef>
              <a:spcAft>
                <a:spcPts val="0"/>
              </a:spcAft>
              <a:buClr>
                <a:schemeClr val="lt1"/>
              </a:buClr>
              <a:buSzPct val="100000"/>
              <a:buChar char="•"/>
            </a:pPr>
            <a:r>
              <a:rPr b="1" lang="en-IN"/>
              <a:t>Insight  : </a:t>
            </a:r>
            <a:r>
              <a:rPr lang="en-IN"/>
              <a:t>As per the Analysis, When the Engine Cylinders are Higher then the Highway MPG is Lower because More Cylinders More Powerful Engine thus Lower MPG</a:t>
            </a:r>
            <a:endParaRPr b="1"/>
          </a:p>
        </p:txBody>
      </p:sp>
      <p:pic>
        <p:nvPicPr>
          <p:cNvPr id="211" name="Google Shape;211;p29"/>
          <p:cNvPicPr preferRelativeResize="0"/>
          <p:nvPr/>
        </p:nvPicPr>
        <p:blipFill rotWithShape="1">
          <a:blip r:embed="rId3">
            <a:alphaModFix/>
          </a:blip>
          <a:srcRect b="0" l="0" r="0" t="0"/>
          <a:stretch/>
        </p:blipFill>
        <p:spPr>
          <a:xfrm>
            <a:off x="1648859" y="3232726"/>
            <a:ext cx="9120742" cy="36252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a:t>TASK 5- RELATIONSHIP BETWEEN FUEL EFFICIENCY AND ENGINE CYLINDERS </a:t>
            </a:r>
            <a:endParaRPr/>
          </a:p>
        </p:txBody>
      </p:sp>
      <p:sp>
        <p:nvSpPr>
          <p:cNvPr id="217" name="Google Shape;217;p30"/>
          <p:cNvSpPr txBox="1"/>
          <p:nvPr>
            <p:ph idx="1" type="body"/>
          </p:nvPr>
        </p:nvSpPr>
        <p:spPr>
          <a:xfrm>
            <a:off x="913795" y="2096064"/>
            <a:ext cx="10353762" cy="153382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lang="en-IN"/>
              <a:t>Task 5.B: Calculate the correlation coefficient between the number of cylinders and highway MPG to quantify the strength and direction of the relationship.</a:t>
            </a:r>
            <a:endParaRPr/>
          </a:p>
          <a:p>
            <a:pPr indent="-228600" lvl="0" marL="228600" rtl="0" algn="l">
              <a:lnSpc>
                <a:spcPct val="120000"/>
              </a:lnSpc>
              <a:spcBef>
                <a:spcPts val="1000"/>
              </a:spcBef>
              <a:spcAft>
                <a:spcPts val="0"/>
              </a:spcAft>
              <a:buClr>
                <a:schemeClr val="lt1"/>
              </a:buClr>
              <a:buSzPts val="2000"/>
              <a:buChar char="•"/>
            </a:pPr>
            <a:r>
              <a:rPr lang="en-IN"/>
              <a:t>Insight:  Correlation Coefficient is {-0.614703148}</a:t>
            </a:r>
            <a:endParaRPr/>
          </a:p>
          <a:p>
            <a:pPr indent="-101600" lvl="0" marL="228600" rtl="0" algn="l">
              <a:lnSpc>
                <a:spcPct val="120000"/>
              </a:lnSpc>
              <a:spcBef>
                <a:spcPts val="1000"/>
              </a:spcBef>
              <a:spcAft>
                <a:spcPts val="0"/>
              </a:spcAft>
              <a:buClr>
                <a:schemeClr val="lt1"/>
              </a:buClr>
              <a:buSzPts val="2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3">
            <a:alphaModFix/>
          </a:blip>
          <a:srcRect b="0" l="0" r="0" t="0"/>
          <a:stretch/>
        </p:blipFill>
        <p:spPr>
          <a:xfrm>
            <a:off x="559551" y="960582"/>
            <a:ext cx="11397673" cy="5561907"/>
          </a:xfrm>
          <a:prstGeom prst="rect">
            <a:avLst/>
          </a:prstGeom>
          <a:noFill/>
          <a:ln>
            <a:noFill/>
          </a:ln>
        </p:spPr>
      </p:pic>
      <p:sp>
        <p:nvSpPr>
          <p:cNvPr id="223" name="Google Shape;223;p31"/>
          <p:cNvSpPr txBox="1"/>
          <p:nvPr/>
        </p:nvSpPr>
        <p:spPr>
          <a:xfrm>
            <a:off x="559551" y="335511"/>
            <a:ext cx="11530849"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500">
                <a:solidFill>
                  <a:schemeClr val="lt1"/>
                </a:solidFill>
                <a:latin typeface="Rockwell"/>
                <a:ea typeface="Rockwell"/>
                <a:cs typeface="Rockwell"/>
                <a:sym typeface="Rockwell"/>
              </a:rPr>
              <a:t>Task 1: </a:t>
            </a:r>
            <a:r>
              <a:rPr lang="en-IN" sz="2500">
                <a:solidFill>
                  <a:schemeClr val="lt1"/>
                </a:solidFill>
                <a:latin typeface="Rockwell"/>
                <a:ea typeface="Rockwell"/>
                <a:cs typeface="Rockwell"/>
                <a:sym typeface="Rockwell"/>
              </a:rPr>
              <a:t>How does the distribution of car prices vary by brand and body style?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2"/>
          <p:cNvPicPr preferRelativeResize="0"/>
          <p:nvPr/>
        </p:nvPicPr>
        <p:blipFill rotWithShape="1">
          <a:blip r:embed="rId3">
            <a:alphaModFix/>
          </a:blip>
          <a:srcRect b="0" l="0" r="0" t="0"/>
          <a:stretch/>
        </p:blipFill>
        <p:spPr>
          <a:xfrm>
            <a:off x="0" y="-85167"/>
            <a:ext cx="12192000" cy="6858000"/>
          </a:xfrm>
          <a:prstGeom prst="rect">
            <a:avLst/>
          </a:prstGeom>
          <a:noFill/>
          <a:ln>
            <a:noFill/>
          </a:ln>
        </p:spPr>
      </p:pic>
      <p:sp>
        <p:nvSpPr>
          <p:cNvPr id="229" name="Google Shape;229;p32"/>
          <p:cNvSpPr txBox="1"/>
          <p:nvPr/>
        </p:nvSpPr>
        <p:spPr>
          <a:xfrm>
            <a:off x="1906554" y="409353"/>
            <a:ext cx="8509520"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5000">
                <a:solidFill>
                  <a:schemeClr val="lt1"/>
                </a:solidFill>
                <a:latin typeface="Rockwell"/>
                <a:ea typeface="Rockwell"/>
                <a:cs typeface="Rockwell"/>
                <a:sym typeface="Rockwell"/>
              </a:rPr>
              <a:t>Building the Dashboard</a:t>
            </a:r>
            <a:endParaRPr b="1" sz="5000">
              <a:solidFill>
                <a:schemeClr val="lt1"/>
              </a:solidFill>
              <a:latin typeface="Rockwell"/>
              <a:ea typeface="Rockwell"/>
              <a:cs typeface="Rockwell"/>
              <a:sym typeface="Rockwell"/>
            </a:endParaRPr>
          </a:p>
        </p:txBody>
      </p:sp>
      <p:pic>
        <p:nvPicPr>
          <p:cNvPr id="230" name="Google Shape;230;p32"/>
          <p:cNvPicPr preferRelativeResize="0"/>
          <p:nvPr/>
        </p:nvPicPr>
        <p:blipFill rotWithShape="1">
          <a:blip r:embed="rId4">
            <a:alphaModFix/>
          </a:blip>
          <a:srcRect b="0" l="0" r="0" t="0"/>
          <a:stretch/>
        </p:blipFill>
        <p:spPr>
          <a:xfrm>
            <a:off x="149290" y="4337264"/>
            <a:ext cx="4133461" cy="23250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nvSpPr>
        <p:spPr>
          <a:xfrm>
            <a:off x="623453" y="161521"/>
            <a:ext cx="10945091"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500">
                <a:solidFill>
                  <a:schemeClr val="lt1"/>
                </a:solidFill>
                <a:latin typeface="Rockwell"/>
                <a:ea typeface="Rockwell"/>
                <a:cs typeface="Rockwell"/>
                <a:sym typeface="Rockwell"/>
              </a:rPr>
              <a:t>Task 2: </a:t>
            </a:r>
            <a:r>
              <a:rPr lang="en-IN" sz="2500">
                <a:solidFill>
                  <a:schemeClr val="lt1"/>
                </a:solidFill>
                <a:latin typeface="Rockwell"/>
                <a:ea typeface="Rockwell"/>
                <a:cs typeface="Rockwell"/>
                <a:sym typeface="Rockwell"/>
              </a:rPr>
              <a:t>Which car brands have the highest and lowest average MSRPs, and how does this vary by body style?</a:t>
            </a:r>
            <a:endParaRPr sz="2500">
              <a:solidFill>
                <a:schemeClr val="lt1"/>
              </a:solidFill>
              <a:latin typeface="Rockwell"/>
              <a:ea typeface="Rockwell"/>
              <a:cs typeface="Rockwell"/>
              <a:sym typeface="Rockwell"/>
            </a:endParaRPr>
          </a:p>
        </p:txBody>
      </p:sp>
      <p:pic>
        <p:nvPicPr>
          <p:cNvPr id="236" name="Google Shape;236;p33"/>
          <p:cNvPicPr preferRelativeResize="0"/>
          <p:nvPr/>
        </p:nvPicPr>
        <p:blipFill rotWithShape="1">
          <a:blip r:embed="rId3">
            <a:alphaModFix/>
          </a:blip>
          <a:srcRect b="0" l="0" r="0" t="0"/>
          <a:stretch/>
        </p:blipFill>
        <p:spPr>
          <a:xfrm>
            <a:off x="64655" y="1106646"/>
            <a:ext cx="12062689" cy="55898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nvSpPr>
        <p:spPr>
          <a:xfrm>
            <a:off x="692727" y="134081"/>
            <a:ext cx="10926618"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500">
                <a:solidFill>
                  <a:schemeClr val="lt1"/>
                </a:solidFill>
                <a:latin typeface="Rockwell"/>
                <a:ea typeface="Rockwell"/>
                <a:cs typeface="Rockwell"/>
                <a:sym typeface="Rockwell"/>
              </a:rPr>
              <a:t>Task 3: </a:t>
            </a:r>
            <a:r>
              <a:rPr lang="en-IN" sz="2500">
                <a:solidFill>
                  <a:schemeClr val="lt1"/>
                </a:solidFill>
                <a:latin typeface="Rockwell"/>
                <a:ea typeface="Rockwell"/>
                <a:cs typeface="Rockwell"/>
                <a:sym typeface="Rockwell"/>
              </a:rPr>
              <a:t>How do the different feature such as transmission type affect the MSRP, and how does this vary by body style?</a:t>
            </a:r>
            <a:endParaRPr sz="2500">
              <a:solidFill>
                <a:schemeClr val="lt1"/>
              </a:solidFill>
              <a:latin typeface="Rockwell"/>
              <a:ea typeface="Rockwell"/>
              <a:cs typeface="Rockwell"/>
              <a:sym typeface="Rockwell"/>
            </a:endParaRPr>
          </a:p>
        </p:txBody>
      </p:sp>
      <p:pic>
        <p:nvPicPr>
          <p:cNvPr id="242" name="Google Shape;242;p34"/>
          <p:cNvPicPr preferRelativeResize="0"/>
          <p:nvPr/>
        </p:nvPicPr>
        <p:blipFill rotWithShape="1">
          <a:blip r:embed="rId3">
            <a:alphaModFix/>
          </a:blip>
          <a:srcRect b="0" l="0" r="0" t="0"/>
          <a:stretch/>
        </p:blipFill>
        <p:spPr>
          <a:xfrm>
            <a:off x="572656" y="1477818"/>
            <a:ext cx="11203708" cy="50615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nvSpPr>
        <p:spPr>
          <a:xfrm>
            <a:off x="1034473" y="143271"/>
            <a:ext cx="10843489"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500">
                <a:solidFill>
                  <a:schemeClr val="lt1"/>
                </a:solidFill>
                <a:latin typeface="Rockwell"/>
                <a:ea typeface="Rockwell"/>
                <a:cs typeface="Rockwell"/>
                <a:sym typeface="Rockwell"/>
              </a:rPr>
              <a:t>Task 4: </a:t>
            </a:r>
            <a:r>
              <a:rPr lang="en-IN" sz="2500">
                <a:solidFill>
                  <a:schemeClr val="lt1"/>
                </a:solidFill>
                <a:latin typeface="Rockwell"/>
                <a:ea typeface="Rockwell"/>
                <a:cs typeface="Rockwell"/>
                <a:sym typeface="Rockwell"/>
              </a:rPr>
              <a:t>How does the fuel efficiency of cars vary across different body styles and model years? </a:t>
            </a:r>
            <a:endParaRPr sz="2500">
              <a:solidFill>
                <a:schemeClr val="lt1"/>
              </a:solidFill>
              <a:latin typeface="Rockwell"/>
              <a:ea typeface="Rockwell"/>
              <a:cs typeface="Rockwell"/>
              <a:sym typeface="Rockwell"/>
            </a:endParaRPr>
          </a:p>
        </p:txBody>
      </p:sp>
      <p:pic>
        <p:nvPicPr>
          <p:cNvPr id="248" name="Google Shape;248;p35"/>
          <p:cNvPicPr preferRelativeResize="0"/>
          <p:nvPr/>
        </p:nvPicPr>
        <p:blipFill rotWithShape="1">
          <a:blip r:embed="rId3">
            <a:alphaModFix/>
          </a:blip>
          <a:srcRect b="0" l="0" r="0" t="0"/>
          <a:stretch/>
        </p:blipFill>
        <p:spPr>
          <a:xfrm>
            <a:off x="0" y="1348509"/>
            <a:ext cx="12062691" cy="51723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6"/>
          <p:cNvPicPr preferRelativeResize="0"/>
          <p:nvPr/>
        </p:nvPicPr>
        <p:blipFill rotWithShape="1">
          <a:blip r:embed="rId3">
            <a:alphaModFix/>
          </a:blip>
          <a:srcRect b="0" l="0" r="0" t="0"/>
          <a:stretch/>
        </p:blipFill>
        <p:spPr>
          <a:xfrm>
            <a:off x="0" y="99291"/>
            <a:ext cx="12192000" cy="66594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7"/>
          <p:cNvPicPr preferRelativeResize="0"/>
          <p:nvPr/>
        </p:nvPicPr>
        <p:blipFill rotWithShape="1">
          <a:blip r:embed="rId3">
            <a:alphaModFix/>
          </a:blip>
          <a:srcRect b="0" l="0" r="0" t="0"/>
          <a:stretch/>
        </p:blipFill>
        <p:spPr>
          <a:xfrm>
            <a:off x="293452" y="1013566"/>
            <a:ext cx="11898548" cy="5844434"/>
          </a:xfrm>
          <a:prstGeom prst="rect">
            <a:avLst/>
          </a:prstGeom>
          <a:noFill/>
          <a:ln>
            <a:noFill/>
          </a:ln>
        </p:spPr>
      </p:pic>
      <p:sp>
        <p:nvSpPr>
          <p:cNvPr id="259" name="Google Shape;259;p37"/>
          <p:cNvSpPr txBox="1"/>
          <p:nvPr/>
        </p:nvSpPr>
        <p:spPr>
          <a:xfrm>
            <a:off x="293452" y="151792"/>
            <a:ext cx="11898548"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500">
                <a:solidFill>
                  <a:schemeClr val="lt1"/>
                </a:solidFill>
                <a:latin typeface="Rockwell"/>
                <a:ea typeface="Rockwell"/>
                <a:cs typeface="Rockwell"/>
                <a:sym typeface="Rockwell"/>
              </a:rPr>
              <a:t>Task 5: </a:t>
            </a:r>
            <a:r>
              <a:rPr lang="en-IN" sz="2500">
                <a:solidFill>
                  <a:schemeClr val="lt1"/>
                </a:solidFill>
                <a:latin typeface="Rockwell"/>
                <a:ea typeface="Rockwell"/>
                <a:cs typeface="Rockwell"/>
                <a:sym typeface="Rockwell"/>
              </a:rPr>
              <a:t>How does the car's horsepower, MPG, and price vary across different Brands?</a:t>
            </a:r>
            <a:endParaRPr sz="2500">
              <a:solidFill>
                <a:schemeClr val="lt1"/>
              </a:solidFill>
              <a:latin typeface="Rockwell"/>
              <a:ea typeface="Rockwell"/>
              <a:cs typeface="Rockwell"/>
              <a:sym typeface="Rockwe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1994449" y="27709"/>
            <a:ext cx="10353761" cy="80356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a:t>PROJECT OVERVIEW</a:t>
            </a:r>
            <a:endParaRPr/>
          </a:p>
        </p:txBody>
      </p:sp>
      <p:sp>
        <p:nvSpPr>
          <p:cNvPr id="145" name="Google Shape;145;p20"/>
          <p:cNvSpPr txBox="1"/>
          <p:nvPr>
            <p:ph idx="1" type="body"/>
          </p:nvPr>
        </p:nvSpPr>
        <p:spPr>
          <a:xfrm>
            <a:off x="3094383" y="803565"/>
            <a:ext cx="8885181" cy="562494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Font typeface="Noto Sans Symbols"/>
              <a:buChar char="⮚"/>
            </a:pPr>
            <a:r>
              <a:rPr b="0" i="0" lang="en-IN">
                <a:latin typeface="Arial"/>
                <a:ea typeface="Arial"/>
                <a:cs typeface="Arial"/>
                <a:sym typeface="Arial"/>
              </a:rPr>
              <a:t>The automotive industry has witnessed significant transformations driven by factors such as fuel efficiency, environmental concerns, and technological advancements. Amidst fierce competition and evolving consumer preferences, understanding the dynamics of consumer demand is paramount for manufacturers seeking sustained success. </a:t>
            </a:r>
            <a:endParaRPr/>
          </a:p>
          <a:p>
            <a:pPr indent="-228600" lvl="0" marL="228600" rtl="0" algn="l">
              <a:lnSpc>
                <a:spcPct val="120000"/>
              </a:lnSpc>
              <a:spcBef>
                <a:spcPts val="1000"/>
              </a:spcBef>
              <a:spcAft>
                <a:spcPts val="0"/>
              </a:spcAft>
              <a:buClr>
                <a:schemeClr val="lt1"/>
              </a:buClr>
              <a:buSzPts val="2000"/>
              <a:buFont typeface="Noto Sans Symbols"/>
              <a:buChar char="⮚"/>
            </a:pPr>
            <a:r>
              <a:rPr lang="en-IN">
                <a:latin typeface="Arial"/>
                <a:ea typeface="Arial"/>
                <a:cs typeface="Arial"/>
                <a:sym typeface="Arial"/>
              </a:rPr>
              <a:t>This project aims to analyze the relationship between a car's features, market category, and pricing, and identify the key factors that affect profitability and consumer demand.</a:t>
            </a:r>
            <a:endParaRPr/>
          </a:p>
          <a:p>
            <a:pPr indent="-228600" lvl="0" marL="228600" rtl="0" algn="l">
              <a:lnSpc>
                <a:spcPct val="120000"/>
              </a:lnSpc>
              <a:spcBef>
                <a:spcPts val="1000"/>
              </a:spcBef>
              <a:spcAft>
                <a:spcPts val="0"/>
              </a:spcAft>
              <a:buClr>
                <a:schemeClr val="lt1"/>
              </a:buClr>
              <a:buSzPts val="2000"/>
              <a:buFont typeface="Noto Sans Symbols"/>
              <a:buChar char="⮚"/>
            </a:pPr>
            <a:r>
              <a:rPr lang="en-IN">
                <a:latin typeface="Arial"/>
                <a:ea typeface="Arial"/>
                <a:cs typeface="Arial"/>
                <a:sym typeface="Arial"/>
              </a:rPr>
              <a:t>Given a comprehensive dataset, the key question posed by our client, a leading car manufacturer, is: How can we strategically set prices and develop products to enhance profitability while meeting consumer demand?</a:t>
            </a:r>
            <a:endParaRPr/>
          </a:p>
          <a:p>
            <a:pPr indent="-101600" lvl="0" marL="228600" rtl="0" algn="l">
              <a:lnSpc>
                <a:spcPct val="120000"/>
              </a:lnSpc>
              <a:spcBef>
                <a:spcPts val="1000"/>
              </a:spcBef>
              <a:spcAft>
                <a:spcPts val="0"/>
              </a:spcAft>
              <a:buClr>
                <a:schemeClr val="lt1"/>
              </a:buClr>
              <a:buSzPts val="2000"/>
              <a:buNone/>
            </a:pPr>
            <a:r>
              <a:t/>
            </a:r>
            <a:endParaRPr>
              <a:latin typeface="Arial"/>
              <a:ea typeface="Arial"/>
              <a:cs typeface="Arial"/>
              <a:sym typeface="Arial"/>
            </a:endParaRPr>
          </a:p>
          <a:p>
            <a:pPr indent="-101600" lvl="0" marL="228600" rtl="0" algn="l">
              <a:lnSpc>
                <a:spcPct val="120000"/>
              </a:lnSpc>
              <a:spcBef>
                <a:spcPts val="1000"/>
              </a:spcBef>
              <a:spcAft>
                <a:spcPts val="0"/>
              </a:spcAft>
              <a:buClr>
                <a:schemeClr val="lt1"/>
              </a:buClr>
              <a:buSzPts val="2000"/>
              <a:buNone/>
            </a:pPr>
            <a:r>
              <a:t/>
            </a:r>
            <a:endParaRPr>
              <a:latin typeface="Arial"/>
              <a:ea typeface="Arial"/>
              <a:cs typeface="Arial"/>
              <a:sym typeface="Arial"/>
            </a:endParaRPr>
          </a:p>
        </p:txBody>
      </p:sp>
      <p:pic>
        <p:nvPicPr>
          <p:cNvPr descr="Car Technology Abstract Powerpoint Background For Free Download - Slidesdocs" id="146" name="Google Shape;146;p20"/>
          <p:cNvPicPr preferRelativeResize="0"/>
          <p:nvPr/>
        </p:nvPicPr>
        <p:blipFill rotWithShape="1">
          <a:blip r:embed="rId3">
            <a:alphaModFix/>
          </a:blip>
          <a:srcRect b="0" l="0" r="0" t="0"/>
          <a:stretch/>
        </p:blipFill>
        <p:spPr>
          <a:xfrm>
            <a:off x="113091" y="2008911"/>
            <a:ext cx="2981292" cy="204585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8"/>
          <p:cNvPicPr preferRelativeResize="0"/>
          <p:nvPr/>
        </p:nvPicPr>
        <p:blipFill rotWithShape="1">
          <a:blip r:embed="rId3">
            <a:alphaModFix/>
          </a:blip>
          <a:srcRect b="0" l="0" r="0" t="0"/>
          <a:stretch/>
        </p:blipFill>
        <p:spPr>
          <a:xfrm>
            <a:off x="83451" y="486368"/>
            <a:ext cx="12192000" cy="6232848"/>
          </a:xfrm>
          <a:prstGeom prst="rect">
            <a:avLst/>
          </a:prstGeom>
          <a:noFill/>
          <a:ln>
            <a:noFill/>
          </a:ln>
        </p:spPr>
      </p:pic>
      <p:sp>
        <p:nvSpPr>
          <p:cNvPr id="265" name="Google Shape;265;p38"/>
          <p:cNvSpPr txBox="1"/>
          <p:nvPr/>
        </p:nvSpPr>
        <p:spPr>
          <a:xfrm>
            <a:off x="4446037" y="9331"/>
            <a:ext cx="2967134"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500">
                <a:solidFill>
                  <a:schemeClr val="lt1"/>
                </a:solidFill>
                <a:latin typeface="Rockwell"/>
                <a:ea typeface="Rockwell"/>
                <a:cs typeface="Rockwell"/>
                <a:sym typeface="Rockwell"/>
              </a:rPr>
              <a:t>Dashboard</a:t>
            </a:r>
            <a:endParaRPr sz="2500">
              <a:solidFill>
                <a:schemeClr val="lt1"/>
              </a:solidFill>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nvSpPr>
        <p:spPr>
          <a:xfrm>
            <a:off x="4189446" y="251927"/>
            <a:ext cx="4703984"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500">
                <a:solidFill>
                  <a:schemeClr val="lt1"/>
                </a:solidFill>
                <a:latin typeface="Rockwell"/>
                <a:ea typeface="Rockwell"/>
                <a:cs typeface="Rockwell"/>
                <a:sym typeface="Rockwell"/>
              </a:rPr>
              <a:t>RESULT  &amp; CONCLUSION</a:t>
            </a:r>
            <a:endParaRPr b="1" sz="2500">
              <a:solidFill>
                <a:schemeClr val="lt1"/>
              </a:solidFill>
              <a:latin typeface="Rockwell"/>
              <a:ea typeface="Rockwell"/>
              <a:cs typeface="Rockwell"/>
              <a:sym typeface="Rockwell"/>
            </a:endParaRPr>
          </a:p>
        </p:txBody>
      </p:sp>
      <p:sp>
        <p:nvSpPr>
          <p:cNvPr id="271" name="Google Shape;271;p39"/>
          <p:cNvSpPr txBox="1"/>
          <p:nvPr/>
        </p:nvSpPr>
        <p:spPr>
          <a:xfrm>
            <a:off x="3163078" y="2192694"/>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Rockwell"/>
              <a:ea typeface="Rockwell"/>
              <a:cs typeface="Rockwell"/>
              <a:sym typeface="Rockwell"/>
            </a:endParaRPr>
          </a:p>
        </p:txBody>
      </p:sp>
      <p:sp>
        <p:nvSpPr>
          <p:cNvPr id="272" name="Google Shape;272;p39"/>
          <p:cNvSpPr txBox="1"/>
          <p:nvPr/>
        </p:nvSpPr>
        <p:spPr>
          <a:xfrm>
            <a:off x="269032" y="808730"/>
            <a:ext cx="11430000" cy="649408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Noto Sans Symbols"/>
              <a:buChar char="⮚"/>
            </a:pPr>
            <a:r>
              <a:rPr b="1" lang="en-IN" sz="2000">
                <a:solidFill>
                  <a:schemeClr val="lt1"/>
                </a:solidFill>
                <a:latin typeface="Rockwell"/>
                <a:ea typeface="Rockwell"/>
                <a:cs typeface="Rockwell"/>
                <a:sym typeface="Rockwell"/>
              </a:rPr>
              <a:t>Popular Car Categories: </a:t>
            </a:r>
            <a:r>
              <a:rPr lang="en-IN" sz="2000">
                <a:solidFill>
                  <a:schemeClr val="lt1"/>
                </a:solidFill>
                <a:latin typeface="Rockwell"/>
                <a:ea typeface="Rockwell"/>
                <a:cs typeface="Rockwell"/>
                <a:sym typeface="Rockwell"/>
              </a:rPr>
              <a:t>The most popular categories of cars based on our analysis are Hatchback, Flex Fuel/Diesel, Crossover, and Luxury Cars.</a:t>
            </a:r>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2000"/>
              <a:buFont typeface="Noto Sans Symbols"/>
              <a:buChar char="⮚"/>
            </a:pPr>
            <a:r>
              <a:rPr b="1" lang="en-IN" sz="2000">
                <a:solidFill>
                  <a:schemeClr val="lt1"/>
                </a:solidFill>
                <a:latin typeface="Rockwell"/>
                <a:ea typeface="Rockwell"/>
                <a:cs typeface="Rockwell"/>
                <a:sym typeface="Rockwell"/>
              </a:rPr>
              <a:t>Price and Engine Power Relationship: </a:t>
            </a:r>
            <a:r>
              <a:rPr lang="en-IN" sz="2000">
                <a:solidFill>
                  <a:schemeClr val="lt1"/>
                </a:solidFill>
                <a:latin typeface="Rockwell"/>
                <a:ea typeface="Rockwell"/>
                <a:cs typeface="Rockwell"/>
                <a:sym typeface="Rockwell"/>
              </a:rPr>
              <a:t>There is a direct proportionality between engine power (Horse Power) and car prices. As engine power increases, so do prices, indicating that consumers are willing to pay more for higher performance.</a:t>
            </a:r>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2000"/>
              <a:buFont typeface="Noto Sans Symbols"/>
              <a:buChar char="⮚"/>
            </a:pPr>
            <a:r>
              <a:rPr b="1" lang="en-IN" sz="2000">
                <a:solidFill>
                  <a:schemeClr val="lt1"/>
                </a:solidFill>
                <a:latin typeface="Rockwell"/>
                <a:ea typeface="Rockwell"/>
                <a:cs typeface="Rockwell"/>
                <a:sym typeface="Rockwell"/>
              </a:rPr>
              <a:t>Key Features Impacting Price: </a:t>
            </a:r>
            <a:r>
              <a:rPr lang="en-IN" sz="2000">
                <a:solidFill>
                  <a:schemeClr val="lt1"/>
                </a:solidFill>
                <a:latin typeface="Rockwell"/>
                <a:ea typeface="Rockwell"/>
                <a:cs typeface="Rockwell"/>
                <a:sym typeface="Rockwell"/>
              </a:rPr>
              <a:t>The most important features influencing car prices are Engine Cylinders and Engine HP (Power), followed by Vehicle Size. This explains why cars with expensive features like Sports Cars tend to be the costliest.</a:t>
            </a:r>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2000"/>
              <a:buFont typeface="Noto Sans Symbols"/>
              <a:buChar char="⮚"/>
            </a:pPr>
            <a:r>
              <a:rPr b="1" lang="en-IN" sz="2000">
                <a:solidFill>
                  <a:schemeClr val="lt1"/>
                </a:solidFill>
                <a:latin typeface="Rockwell"/>
                <a:ea typeface="Rockwell"/>
                <a:cs typeface="Rockwell"/>
                <a:sym typeface="Rockwell"/>
              </a:rPr>
              <a:t>Average Price by Manufacturer: </a:t>
            </a:r>
            <a:r>
              <a:rPr lang="en-IN" sz="2000">
                <a:solidFill>
                  <a:schemeClr val="lt1"/>
                </a:solidFill>
                <a:latin typeface="Rockwell"/>
                <a:ea typeface="Rockwell"/>
                <a:cs typeface="Rockwell"/>
                <a:sym typeface="Rockwell"/>
              </a:rPr>
              <a:t>Bugatti emerges as the most expensive car maker with an average price of $1,757,224 USD, while Plymouth offers the cheapest cars with an average price of $3,297 USD.</a:t>
            </a:r>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2000"/>
              <a:buFont typeface="Noto Sans Symbols"/>
              <a:buChar char="⮚"/>
            </a:pPr>
            <a:r>
              <a:rPr b="1" lang="en-IN" sz="2000">
                <a:solidFill>
                  <a:schemeClr val="lt1"/>
                </a:solidFill>
                <a:latin typeface="Rockwell"/>
                <a:ea typeface="Rockwell"/>
                <a:cs typeface="Rockwell"/>
                <a:sym typeface="Rockwell"/>
              </a:rPr>
              <a:t>Engine Cylinders and MPG:</a:t>
            </a:r>
            <a:r>
              <a:rPr lang="en-IN" sz="2000">
                <a:solidFill>
                  <a:schemeClr val="lt1"/>
                </a:solidFill>
                <a:latin typeface="Rockwell"/>
                <a:ea typeface="Rockwell"/>
                <a:cs typeface="Rockwell"/>
                <a:sym typeface="Rockwell"/>
              </a:rPr>
              <a:t> Analysis reveals that as engine cylinders increase, highway MPG decreases. This is because higher cylinder counts typically indicate more powerful engines, resulting in lower fuel efficiency.</a:t>
            </a:r>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Rockwell"/>
              <a:ea typeface="Rockwell"/>
              <a:cs typeface="Rockwell"/>
              <a:sym typeface="Rockwell"/>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Rockwell"/>
              <a:ea typeface="Rockwell"/>
              <a:cs typeface="Rockwell"/>
              <a:sym typeface="Rockwell"/>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Rockwell"/>
              <a:ea typeface="Rockwell"/>
              <a:cs typeface="Rockwell"/>
              <a:sym typeface="Rockwe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nvSpPr>
        <p:spPr>
          <a:xfrm>
            <a:off x="427654" y="419877"/>
            <a:ext cx="11000790" cy="440120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Noto Sans Symbols"/>
              <a:buChar char="⮚"/>
            </a:pPr>
            <a:r>
              <a:rPr b="1" lang="en-IN" sz="2000">
                <a:solidFill>
                  <a:schemeClr val="lt1"/>
                </a:solidFill>
                <a:latin typeface="Rockwell"/>
                <a:ea typeface="Rockwell"/>
                <a:cs typeface="Rockwell"/>
                <a:sym typeface="Rockwell"/>
              </a:rPr>
              <a:t>Popular Car Category and Brand:</a:t>
            </a:r>
            <a:r>
              <a:rPr lang="en-IN" sz="2000">
                <a:solidFill>
                  <a:schemeClr val="lt1"/>
                </a:solidFill>
                <a:latin typeface="Rockwell"/>
                <a:ea typeface="Rockwell"/>
                <a:cs typeface="Rockwell"/>
                <a:sym typeface="Rockwell"/>
              </a:rPr>
              <a:t> Sedan is identified as the most popular car category, with Chevrolet being the most popular brand among consumers.</a:t>
            </a:r>
            <a:endParaRPr/>
          </a:p>
          <a:p>
            <a:pPr indent="0" lvl="0" marL="0" marR="0" rtl="0" algn="l">
              <a:spcBef>
                <a:spcPts val="0"/>
              </a:spcBef>
              <a:spcAft>
                <a:spcPts val="0"/>
              </a:spcAft>
              <a:buNone/>
            </a:pPr>
            <a:r>
              <a:t/>
            </a:r>
            <a:endParaRPr sz="20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2000"/>
              <a:buFont typeface="Noto Sans Symbols"/>
              <a:buChar char="⮚"/>
            </a:pPr>
            <a:r>
              <a:rPr b="1" lang="en-IN" sz="2000">
                <a:solidFill>
                  <a:schemeClr val="lt1"/>
                </a:solidFill>
                <a:latin typeface="Rockwell"/>
                <a:ea typeface="Rockwell"/>
                <a:cs typeface="Rockwell"/>
                <a:sym typeface="Rockwell"/>
              </a:rPr>
              <a:t>Fuel Efficiency: </a:t>
            </a:r>
            <a:r>
              <a:rPr lang="en-IN" sz="2000">
                <a:solidFill>
                  <a:schemeClr val="lt1"/>
                </a:solidFill>
                <a:latin typeface="Rockwell"/>
                <a:ea typeface="Rockwell"/>
                <a:cs typeface="Rockwell"/>
                <a:sym typeface="Rockwell"/>
              </a:rPr>
              <a:t>Passenger Vans exhibit the lowest fuel efficiency with an average MPG of 12.53, while 4dr Hatchback Cars show the highest fuel efficiency with an average MPG of 35.39.</a:t>
            </a:r>
            <a:endParaRPr/>
          </a:p>
          <a:p>
            <a:pPr indent="-158750" lvl="0" marL="285750" marR="0" rtl="0" algn="l">
              <a:spcBef>
                <a:spcPts val="0"/>
              </a:spcBef>
              <a:spcAft>
                <a:spcPts val="0"/>
              </a:spcAft>
              <a:buClr>
                <a:schemeClr val="lt1"/>
              </a:buClr>
              <a:buSzPts val="2000"/>
              <a:buFont typeface="Noto Sans Symbols"/>
              <a:buNone/>
            </a:pPr>
            <a:r>
              <a:t/>
            </a:r>
            <a:endParaRPr sz="20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2000"/>
              <a:buFont typeface="Noto Sans Symbols"/>
              <a:buChar char="⮚"/>
            </a:pPr>
            <a:r>
              <a:rPr b="1" lang="en-IN" sz="2000">
                <a:solidFill>
                  <a:schemeClr val="lt1"/>
                </a:solidFill>
                <a:latin typeface="Rockwell"/>
                <a:ea typeface="Rockwell"/>
                <a:cs typeface="Rockwell"/>
                <a:sym typeface="Rockwell"/>
              </a:rPr>
              <a:t>Performance and Efficiency: </a:t>
            </a:r>
            <a:r>
              <a:rPr lang="en-IN" sz="2000">
                <a:solidFill>
                  <a:schemeClr val="lt1"/>
                </a:solidFill>
                <a:latin typeface="Rockwell"/>
                <a:ea typeface="Rockwell"/>
                <a:cs typeface="Rockwell"/>
                <a:sym typeface="Rockwell"/>
              </a:rPr>
              <a:t>Bugatti boasts the highest HP with the lowest MPG, making it the most costly car maker. Conversely, Fiat has the lowest HP, while Alfa Romeo achieves the highest highway MPG. Plymouth stands out as the cheapest car maker overall.</a:t>
            </a:r>
            <a:endParaRPr/>
          </a:p>
          <a:p>
            <a:pPr indent="0" lvl="0" marL="0" marR="0" rtl="0" algn="l">
              <a:spcBef>
                <a:spcPts val="0"/>
              </a:spcBef>
              <a:spcAft>
                <a:spcPts val="0"/>
              </a:spcAft>
              <a:buNone/>
            </a:pPr>
            <a:r>
              <a:t/>
            </a:r>
            <a:endParaRPr sz="2000">
              <a:solidFill>
                <a:schemeClr val="lt1"/>
              </a:solidFill>
              <a:latin typeface="Rockwell"/>
              <a:ea typeface="Rockwell"/>
              <a:cs typeface="Rockwell"/>
              <a:sym typeface="Rockwell"/>
            </a:endParaRPr>
          </a:p>
          <a:p>
            <a:pPr indent="-285750" lvl="0" marL="285750" marR="0" rtl="0" algn="l">
              <a:spcBef>
                <a:spcPts val="0"/>
              </a:spcBef>
              <a:spcAft>
                <a:spcPts val="0"/>
              </a:spcAft>
              <a:buClr>
                <a:schemeClr val="lt1"/>
              </a:buClr>
              <a:buSzPts val="2000"/>
              <a:buFont typeface="Noto Sans Symbols"/>
              <a:buChar char="⮚"/>
            </a:pPr>
            <a:r>
              <a:rPr lang="en-IN" sz="2000">
                <a:solidFill>
                  <a:schemeClr val="lt1"/>
                </a:solidFill>
                <a:latin typeface="Rockwell"/>
                <a:ea typeface="Rockwell"/>
                <a:cs typeface="Rockwell"/>
                <a:sym typeface="Rockwell"/>
              </a:rPr>
              <a:t>In conclusion, these insights offer valuable guidance for car manufacturers in understanding consumer preferences, optimizing pricing strategies, and focusing on key features to meet market demands effectively.</a:t>
            </a:r>
            <a:endParaRPr sz="2000">
              <a:solidFill>
                <a:schemeClr val="lt1"/>
              </a:solidFill>
              <a:latin typeface="Rockwell"/>
              <a:ea typeface="Rockwell"/>
              <a:cs typeface="Rockwell"/>
              <a:sym typeface="Rockwe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3" name="Google Shape;283;p41"/>
          <p:cNvSpPr txBox="1"/>
          <p:nvPr/>
        </p:nvSpPr>
        <p:spPr>
          <a:xfrm>
            <a:off x="3237722" y="662474"/>
            <a:ext cx="8509520"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5000">
                <a:solidFill>
                  <a:schemeClr val="lt1"/>
                </a:solidFill>
                <a:latin typeface="Rockwell"/>
                <a:ea typeface="Rockwell"/>
                <a:cs typeface="Rockwell"/>
                <a:sym typeface="Rockwell"/>
              </a:rPr>
              <a:t>THANK   YOU!</a:t>
            </a:r>
            <a:endParaRPr sz="5000">
              <a:solidFill>
                <a:schemeClr val="lt1"/>
              </a:solidFill>
              <a:latin typeface="Rockwell"/>
              <a:ea typeface="Rockwell"/>
              <a:cs typeface="Rockwell"/>
              <a:sym typeface="Rockwell"/>
            </a:endParaRPr>
          </a:p>
        </p:txBody>
      </p:sp>
      <p:sp>
        <p:nvSpPr>
          <p:cNvPr id="284" name="Google Shape;284;p41"/>
          <p:cNvSpPr txBox="1"/>
          <p:nvPr/>
        </p:nvSpPr>
        <p:spPr>
          <a:xfrm>
            <a:off x="662473" y="4991388"/>
            <a:ext cx="161505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u="sng">
                <a:solidFill>
                  <a:schemeClr val="hlink"/>
                </a:solidFill>
                <a:latin typeface="Rockwell"/>
                <a:ea typeface="Rockwell"/>
                <a:cs typeface="Rockwell"/>
                <a:sym typeface="Rockwell"/>
                <a:hlinkClick r:id="rId4"/>
              </a:rPr>
              <a:t>LinkedIn</a:t>
            </a:r>
            <a:endParaRPr sz="2800">
              <a:solidFill>
                <a:srgbClr val="FF0000"/>
              </a:solidFill>
              <a:latin typeface="Rockwell"/>
              <a:ea typeface="Rockwell"/>
              <a:cs typeface="Rockwell"/>
              <a:sym typeface="Rockwell"/>
            </a:endParaRPr>
          </a:p>
        </p:txBody>
      </p:sp>
      <p:sp>
        <p:nvSpPr>
          <p:cNvPr id="285" name="Google Shape;285;p41"/>
          <p:cNvSpPr txBox="1"/>
          <p:nvPr/>
        </p:nvSpPr>
        <p:spPr>
          <a:xfrm>
            <a:off x="8509519" y="4945222"/>
            <a:ext cx="336970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u="sng">
                <a:solidFill>
                  <a:schemeClr val="hlink"/>
                </a:solidFill>
                <a:latin typeface="Rockwell"/>
                <a:ea typeface="Rockwell"/>
                <a:cs typeface="Rockwell"/>
                <a:sym typeface="Rockwell"/>
                <a:hlinkClick r:id="rId5"/>
              </a:rPr>
              <a:t>Presentation Video </a:t>
            </a:r>
            <a:endParaRPr sz="2800">
              <a:solidFill>
                <a:srgbClr val="FF0000"/>
              </a:solidFill>
              <a:latin typeface="Rockwell"/>
              <a:ea typeface="Rockwell"/>
              <a:cs typeface="Rockwell"/>
              <a:sym typeface="Rockwell"/>
            </a:endParaRPr>
          </a:p>
        </p:txBody>
      </p:sp>
      <p:sp>
        <p:nvSpPr>
          <p:cNvPr id="286" name="Google Shape;286;p41"/>
          <p:cNvSpPr txBox="1"/>
          <p:nvPr/>
        </p:nvSpPr>
        <p:spPr>
          <a:xfrm>
            <a:off x="4341857" y="4991388"/>
            <a:ext cx="289290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u="sng">
                <a:solidFill>
                  <a:schemeClr val="hlink"/>
                </a:solidFill>
                <a:latin typeface="Rockwell"/>
                <a:ea typeface="Rockwell"/>
                <a:cs typeface="Rockwell"/>
                <a:sym typeface="Rockwell"/>
                <a:hlinkClick r:id="rId6"/>
              </a:rPr>
              <a:t>Excel Workbook</a:t>
            </a:r>
            <a:endParaRPr sz="2800">
              <a:solidFill>
                <a:srgbClr val="FF0000"/>
              </a:solidFill>
              <a:latin typeface="Rockwell"/>
              <a:ea typeface="Rockwell"/>
              <a:cs typeface="Rockwell"/>
              <a:sym typeface="Rockwe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1981301" y="443346"/>
            <a:ext cx="10353761" cy="4571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IN"/>
              <a:t>ANALYSIS APPROACH</a:t>
            </a:r>
            <a:endParaRPr/>
          </a:p>
        </p:txBody>
      </p:sp>
      <p:pic>
        <p:nvPicPr>
          <p:cNvPr descr="The Car Is Cool And Fast Powerpoint Background For Free Download -  Slidesdocs" id="152" name="Google Shape;152;p21"/>
          <p:cNvPicPr preferRelativeResize="0"/>
          <p:nvPr/>
        </p:nvPicPr>
        <p:blipFill rotWithShape="1">
          <a:blip r:embed="rId3">
            <a:alphaModFix/>
          </a:blip>
          <a:srcRect b="0" l="0" r="0" t="0"/>
          <a:stretch/>
        </p:blipFill>
        <p:spPr>
          <a:xfrm>
            <a:off x="129310" y="1995511"/>
            <a:ext cx="3168072" cy="1904556"/>
          </a:xfrm>
          <a:prstGeom prst="rect">
            <a:avLst/>
          </a:prstGeom>
          <a:noFill/>
          <a:ln>
            <a:noFill/>
          </a:ln>
        </p:spPr>
      </p:pic>
      <p:sp>
        <p:nvSpPr>
          <p:cNvPr id="153" name="Google Shape;153;p21"/>
          <p:cNvSpPr txBox="1"/>
          <p:nvPr/>
        </p:nvSpPr>
        <p:spPr>
          <a:xfrm>
            <a:off x="3426691" y="766732"/>
            <a:ext cx="8635999"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u="none" cap="none" strike="noStrike">
                <a:solidFill>
                  <a:schemeClr val="lt1"/>
                </a:solidFill>
                <a:latin typeface="Arial"/>
                <a:ea typeface="Arial"/>
                <a:cs typeface="Arial"/>
                <a:sym typeface="Arial"/>
              </a:rPr>
              <a:t>To gain insights and address the problem, we will:</a:t>
            </a:r>
            <a:endParaRPr/>
          </a:p>
          <a:p>
            <a:pPr indent="0" lvl="0" marL="0" marR="0" rtl="0" algn="l">
              <a:spcBef>
                <a:spcPts val="0"/>
              </a:spcBef>
              <a:spcAft>
                <a:spcPts val="0"/>
              </a:spcAft>
              <a:buNone/>
            </a:pPr>
            <a:r>
              <a:t/>
            </a:r>
            <a:endParaRPr b="0" i="0" sz="20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000"/>
              <a:buFont typeface="Noto Sans Symbols"/>
              <a:buChar char="⮚"/>
            </a:pPr>
            <a:r>
              <a:rPr b="0" i="0" lang="en-IN" sz="2000">
                <a:solidFill>
                  <a:schemeClr val="lt1"/>
                </a:solidFill>
                <a:latin typeface="Arial"/>
                <a:ea typeface="Arial"/>
                <a:cs typeface="Arial"/>
                <a:sym typeface="Arial"/>
              </a:rPr>
              <a:t>Explore trends in car features and pricing over time</a:t>
            </a:r>
            <a:endParaRPr/>
          </a:p>
          <a:p>
            <a:pPr indent="-342900" lvl="0" marL="342900" marR="0" rtl="0" algn="l">
              <a:spcBef>
                <a:spcPts val="0"/>
              </a:spcBef>
              <a:spcAft>
                <a:spcPts val="0"/>
              </a:spcAft>
              <a:buClr>
                <a:schemeClr val="lt1"/>
              </a:buClr>
              <a:buSzPts val="2000"/>
              <a:buFont typeface="Noto Sans Symbols"/>
              <a:buChar char="⮚"/>
            </a:pPr>
            <a:r>
              <a:rPr b="0" i="0" lang="en-IN" sz="2000">
                <a:solidFill>
                  <a:schemeClr val="lt1"/>
                </a:solidFill>
                <a:latin typeface="Arial"/>
                <a:ea typeface="Arial"/>
                <a:cs typeface="Arial"/>
                <a:sym typeface="Arial"/>
              </a:rPr>
              <a:t>Analyze the relationship between engine power, fuel efficiency, and pricing.</a:t>
            </a:r>
            <a:endParaRPr/>
          </a:p>
          <a:p>
            <a:pPr indent="-342900" lvl="0" marL="342900" marR="0" rtl="0" algn="l">
              <a:spcBef>
                <a:spcPts val="0"/>
              </a:spcBef>
              <a:spcAft>
                <a:spcPts val="0"/>
              </a:spcAft>
              <a:buClr>
                <a:schemeClr val="lt1"/>
              </a:buClr>
              <a:buSzPts val="2000"/>
              <a:buFont typeface="Noto Sans Symbols"/>
              <a:buChar char="⮚"/>
            </a:pPr>
            <a:r>
              <a:rPr b="0" i="0" lang="en-IN" sz="2000">
                <a:solidFill>
                  <a:schemeClr val="lt1"/>
                </a:solidFill>
                <a:latin typeface="Arial"/>
                <a:ea typeface="Arial"/>
                <a:cs typeface="Arial"/>
                <a:sym typeface="Arial"/>
              </a:rPr>
              <a:t>Identify the most important features influencing a car's price</a:t>
            </a:r>
            <a:endParaRPr/>
          </a:p>
          <a:p>
            <a:pPr indent="-342900" lvl="0" marL="342900" marR="0" rtl="0" algn="l">
              <a:spcBef>
                <a:spcPts val="0"/>
              </a:spcBef>
              <a:spcAft>
                <a:spcPts val="0"/>
              </a:spcAft>
              <a:buClr>
                <a:schemeClr val="lt1"/>
              </a:buClr>
              <a:buSzPts val="2000"/>
              <a:buFont typeface="Noto Sans Symbols"/>
              <a:buChar char="⮚"/>
            </a:pPr>
            <a:r>
              <a:rPr b="0" i="0" lang="en-IN" sz="2000">
                <a:solidFill>
                  <a:schemeClr val="lt1"/>
                </a:solidFill>
                <a:latin typeface="Arial"/>
                <a:ea typeface="Arial"/>
                <a:cs typeface="Arial"/>
                <a:sym typeface="Arial"/>
              </a:rPr>
              <a:t>Examine pricing variations across manufacturers and market categories.</a:t>
            </a:r>
            <a:endParaRPr/>
          </a:p>
          <a:p>
            <a:pPr indent="-342900" lvl="0" marL="342900" marR="0" rtl="0" algn="l">
              <a:spcBef>
                <a:spcPts val="0"/>
              </a:spcBef>
              <a:spcAft>
                <a:spcPts val="0"/>
              </a:spcAft>
              <a:buClr>
                <a:schemeClr val="lt1"/>
              </a:buClr>
              <a:buSzPts val="2000"/>
              <a:buFont typeface="Noto Sans Symbols"/>
              <a:buChar char="⮚"/>
            </a:pPr>
            <a:r>
              <a:rPr b="0" i="0" lang="en-IN" sz="2000">
                <a:solidFill>
                  <a:schemeClr val="lt1"/>
                </a:solidFill>
                <a:latin typeface="Arial"/>
                <a:ea typeface="Arial"/>
                <a:cs typeface="Arial"/>
                <a:sym typeface="Arial"/>
              </a:rPr>
              <a:t>Develop an interactive dashboard to visualize the findings.</a:t>
            </a:r>
            <a:endParaRPr/>
          </a:p>
          <a:p>
            <a:pPr indent="-342900" lvl="0" marL="342900" marR="0" rtl="0" algn="l">
              <a:spcBef>
                <a:spcPts val="0"/>
              </a:spcBef>
              <a:spcAft>
                <a:spcPts val="0"/>
              </a:spcAft>
              <a:buClr>
                <a:schemeClr val="lt1"/>
              </a:buClr>
              <a:buSzPts val="2000"/>
              <a:buFont typeface="Noto Sans Symbols"/>
              <a:buChar char="⮚"/>
            </a:pPr>
            <a:r>
              <a:rPr lang="en-IN" sz="2000">
                <a:solidFill>
                  <a:schemeClr val="lt1"/>
                </a:solidFill>
                <a:latin typeface="Arial"/>
                <a:ea typeface="Arial"/>
                <a:cs typeface="Arial"/>
                <a:sym typeface="Arial"/>
              </a:rPr>
              <a:t>By leveraging advanced Excel skills, regression analysis, and data visualization techniques, we aim to provide valuable insights to support informed pricing and product development decisions.</a:t>
            </a:r>
            <a:endParaRPr/>
          </a:p>
          <a:p>
            <a:pPr indent="-342900" lvl="0" marL="342900" marR="0" rtl="0" algn="l">
              <a:spcBef>
                <a:spcPts val="0"/>
              </a:spcBef>
              <a:spcAft>
                <a:spcPts val="0"/>
              </a:spcAft>
              <a:buClr>
                <a:schemeClr val="lt1"/>
              </a:buClr>
              <a:buSzPts val="2000"/>
              <a:buFont typeface="Noto Sans Symbols"/>
              <a:buChar char="⮚"/>
            </a:pPr>
            <a:r>
              <a:rPr lang="en-IN" sz="2000">
                <a:solidFill>
                  <a:schemeClr val="lt1"/>
                </a:solidFill>
                <a:latin typeface="Arial"/>
                <a:ea typeface="Arial"/>
                <a:cs typeface="Arial"/>
                <a:sym typeface="Arial"/>
              </a:rPr>
              <a:t>This presentation structure provides an overview of the project, outlines the problem statement, describes the dataset, and explains the analysis approach. It sets the stage for the subsequent slides, which will delve into the specific analyses, findings, and recommendations</a:t>
            </a:r>
            <a:endParaRPr sz="20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784486" y="184728"/>
            <a:ext cx="10353761" cy="10469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a:t>TECH STACK USED</a:t>
            </a:r>
            <a:endParaRPr/>
          </a:p>
        </p:txBody>
      </p:sp>
      <p:pic>
        <p:nvPicPr>
          <p:cNvPr id="159" name="Google Shape;159;p22"/>
          <p:cNvPicPr preferRelativeResize="0"/>
          <p:nvPr>
            <p:ph idx="1" type="body"/>
          </p:nvPr>
        </p:nvPicPr>
        <p:blipFill rotWithShape="1">
          <a:blip r:embed="rId3">
            <a:alphaModFix/>
          </a:blip>
          <a:srcRect b="0" l="0" r="0" t="0"/>
          <a:stretch/>
        </p:blipFill>
        <p:spPr>
          <a:xfrm>
            <a:off x="2109714" y="4137658"/>
            <a:ext cx="1243087" cy="1160214"/>
          </a:xfrm>
          <a:prstGeom prst="rect">
            <a:avLst/>
          </a:prstGeom>
          <a:noFill/>
          <a:ln>
            <a:noFill/>
          </a:ln>
        </p:spPr>
      </p:pic>
      <p:pic>
        <p:nvPicPr>
          <p:cNvPr id="160" name="Google Shape;160;p22"/>
          <p:cNvPicPr preferRelativeResize="0"/>
          <p:nvPr/>
        </p:nvPicPr>
        <p:blipFill rotWithShape="1">
          <a:blip r:embed="rId4">
            <a:alphaModFix/>
          </a:blip>
          <a:srcRect b="0" l="0" r="0" t="0"/>
          <a:stretch/>
        </p:blipFill>
        <p:spPr>
          <a:xfrm>
            <a:off x="8116961" y="4118624"/>
            <a:ext cx="1965325" cy="1228328"/>
          </a:xfrm>
          <a:prstGeom prst="rect">
            <a:avLst/>
          </a:prstGeom>
          <a:noFill/>
          <a:ln>
            <a:noFill/>
          </a:ln>
        </p:spPr>
      </p:pic>
      <p:sp>
        <p:nvSpPr>
          <p:cNvPr id="161" name="Google Shape;161;p22"/>
          <p:cNvSpPr txBox="1"/>
          <p:nvPr/>
        </p:nvSpPr>
        <p:spPr>
          <a:xfrm>
            <a:off x="2071068" y="1447514"/>
            <a:ext cx="9987195" cy="224676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000"/>
              <a:buFont typeface="Noto Sans Symbols"/>
              <a:buChar char="⮚"/>
            </a:pPr>
            <a:r>
              <a:rPr i="0" lang="en-IN" sz="2000">
                <a:solidFill>
                  <a:schemeClr val="lt1"/>
                </a:solidFill>
                <a:latin typeface="Arial"/>
                <a:ea typeface="Arial"/>
                <a:cs typeface="Arial"/>
                <a:sym typeface="Arial"/>
              </a:rPr>
              <a:t>Microsoft Excel 2020: Used for data analysis, manipulation, and visualization. Excel provides a wide range of functionalities for working with data, including formulas, charts, and pivot tables.</a:t>
            </a:r>
            <a:endParaRPr/>
          </a:p>
          <a:p>
            <a:pPr indent="-215900" lvl="0" marL="342900" marR="0" rtl="0" algn="l">
              <a:spcBef>
                <a:spcPts val="0"/>
              </a:spcBef>
              <a:spcAft>
                <a:spcPts val="0"/>
              </a:spcAft>
              <a:buClr>
                <a:schemeClr val="lt1"/>
              </a:buClr>
              <a:buSzPts val="2000"/>
              <a:buFont typeface="Noto Sans Symbols"/>
              <a:buNone/>
            </a:pPr>
            <a:r>
              <a:t/>
            </a:r>
            <a:endParaRPr i="0" sz="20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000"/>
              <a:buFont typeface="Noto Sans Symbols"/>
              <a:buChar char="⮚"/>
            </a:pPr>
            <a:r>
              <a:rPr i="0" lang="en-IN" sz="2000">
                <a:solidFill>
                  <a:schemeClr val="lt1"/>
                </a:solidFill>
                <a:latin typeface="Arial"/>
                <a:ea typeface="Arial"/>
                <a:cs typeface="Arial"/>
                <a:sym typeface="Arial"/>
              </a:rPr>
              <a:t>Microsoft PowerPoint: Utilized for creating presentations to showcase your analysis results, findings, and insights. PowerPoint offers tools for designing visually appealing slides and presenting information in a structured manner.</a:t>
            </a:r>
            <a:endParaRPr/>
          </a:p>
        </p:txBody>
      </p:sp>
      <p:pic>
        <p:nvPicPr>
          <p:cNvPr descr="Premium Photo | Futuristic service scanning and automatic data analysis car  3d rendering. raster illustration" id="162" name="Google Shape;162;p22"/>
          <p:cNvPicPr preferRelativeResize="0"/>
          <p:nvPr/>
        </p:nvPicPr>
        <p:blipFill rotWithShape="1">
          <a:blip r:embed="rId5">
            <a:alphaModFix/>
          </a:blip>
          <a:srcRect b="0" l="0" r="0" t="0"/>
          <a:stretch/>
        </p:blipFill>
        <p:spPr>
          <a:xfrm>
            <a:off x="127518" y="1651999"/>
            <a:ext cx="1837801" cy="1837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1159264" y="405447"/>
            <a:ext cx="10353761" cy="67676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IN"/>
              <a:t>TASK 1 – POPULARITY OF CAR MODEL</a:t>
            </a:r>
            <a:br>
              <a:rPr lang="en-IN"/>
            </a:br>
            <a:endParaRPr/>
          </a:p>
        </p:txBody>
      </p:sp>
      <p:sp>
        <p:nvSpPr>
          <p:cNvPr id="168" name="Google Shape;168;p23"/>
          <p:cNvSpPr txBox="1"/>
          <p:nvPr/>
        </p:nvSpPr>
        <p:spPr>
          <a:xfrm>
            <a:off x="600364" y="1082216"/>
            <a:ext cx="11323780" cy="13234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000"/>
              <a:buFont typeface="Arial"/>
              <a:buChar char="•"/>
            </a:pPr>
            <a:r>
              <a:rPr b="1" lang="en-IN" sz="2000">
                <a:solidFill>
                  <a:schemeClr val="lt1"/>
                </a:solidFill>
                <a:latin typeface="Rockwell"/>
                <a:ea typeface="Rockwell"/>
                <a:cs typeface="Rockwell"/>
                <a:sym typeface="Rockwell"/>
              </a:rPr>
              <a:t>Task 1.A:</a:t>
            </a:r>
            <a:r>
              <a:rPr lang="en-IN" sz="2000">
                <a:solidFill>
                  <a:schemeClr val="lt1"/>
                </a:solidFill>
                <a:latin typeface="Rockwell"/>
                <a:ea typeface="Rockwell"/>
                <a:cs typeface="Rockwell"/>
                <a:sym typeface="Rockwell"/>
              </a:rPr>
              <a:t> Create a pivot table that shows the number of car models in each market category and their corresponding popularity scores.</a:t>
            </a:r>
            <a:endParaRPr/>
          </a:p>
          <a:p>
            <a:pPr indent="0" lvl="0" marL="0" marR="0" rtl="0" algn="l">
              <a:spcBef>
                <a:spcPts val="0"/>
              </a:spcBef>
              <a:spcAft>
                <a:spcPts val="0"/>
              </a:spcAft>
              <a:buNone/>
            </a:pPr>
            <a:r>
              <a:t/>
            </a:r>
            <a:endParaRPr sz="2000">
              <a:solidFill>
                <a:schemeClr val="lt1"/>
              </a:solidFill>
              <a:latin typeface="Rockwell"/>
              <a:ea typeface="Rockwell"/>
              <a:cs typeface="Rockwell"/>
              <a:sym typeface="Rockwell"/>
            </a:endParaRPr>
          </a:p>
          <a:p>
            <a:pPr indent="-342900" lvl="0" marL="342900" marR="0" rtl="0" algn="l">
              <a:spcBef>
                <a:spcPts val="0"/>
              </a:spcBef>
              <a:spcAft>
                <a:spcPts val="0"/>
              </a:spcAft>
              <a:buClr>
                <a:schemeClr val="lt1"/>
              </a:buClr>
              <a:buSzPts val="2000"/>
              <a:buFont typeface="Arial"/>
              <a:buChar char="•"/>
            </a:pPr>
            <a:r>
              <a:rPr b="1" lang="en-IN" sz="2000">
                <a:solidFill>
                  <a:schemeClr val="lt1"/>
                </a:solidFill>
                <a:latin typeface="Rockwell"/>
                <a:ea typeface="Rockwell"/>
                <a:cs typeface="Rockwell"/>
                <a:sym typeface="Rockwell"/>
              </a:rPr>
              <a:t>Insight :                          </a:t>
            </a:r>
            <a:r>
              <a:rPr lang="en-IN" sz="2000">
                <a:solidFill>
                  <a:schemeClr val="lt1"/>
                </a:solidFill>
                <a:latin typeface="Rockwell"/>
                <a:ea typeface="Rockwell"/>
                <a:cs typeface="Rockwell"/>
                <a:sym typeface="Rockwell"/>
              </a:rPr>
              <a:t>Top 20 Market Category Popularity of Cars</a:t>
            </a:r>
            <a:endParaRPr sz="2000">
              <a:solidFill>
                <a:schemeClr val="lt1"/>
              </a:solidFill>
              <a:latin typeface="Rockwell"/>
              <a:ea typeface="Rockwell"/>
              <a:cs typeface="Rockwell"/>
              <a:sym typeface="Rockwell"/>
            </a:endParaRPr>
          </a:p>
        </p:txBody>
      </p:sp>
      <p:graphicFrame>
        <p:nvGraphicFramePr>
          <p:cNvPr id="169" name="Google Shape;169;p23"/>
          <p:cNvGraphicFramePr/>
          <p:nvPr/>
        </p:nvGraphicFramePr>
        <p:xfrm>
          <a:off x="2244436" y="2478874"/>
          <a:ext cx="3000000" cy="3000000"/>
        </p:xfrm>
        <a:graphic>
          <a:graphicData uri="http://schemas.openxmlformats.org/drawingml/2006/table">
            <a:tbl>
              <a:tblPr>
                <a:noFill/>
                <a:tableStyleId>{D48E4CA0-D6A9-42A9-AE6F-157393E839D0}</a:tableStyleId>
              </a:tblPr>
              <a:tblGrid>
                <a:gridCol w="4554050"/>
                <a:gridCol w="2036100"/>
                <a:gridCol w="1445475"/>
              </a:tblGrid>
              <a:tr h="138850">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Market Category</a:t>
                      </a:r>
                      <a:endParaRPr b="1" i="0" sz="1200" u="none" cap="none" strike="noStrike">
                        <a:solidFill>
                          <a:srgbClr val="FFFFFF"/>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Average of Popularity</a:t>
                      </a:r>
                      <a:endParaRPr b="1" i="0" sz="1200" u="none" cap="none" strike="noStrike">
                        <a:solidFill>
                          <a:srgbClr val="FFFFFF"/>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Count of Model</a:t>
                      </a:r>
                      <a:endParaRPr b="1" i="0" sz="1200" u="none" cap="none" strike="noStrike">
                        <a:solidFill>
                          <a:srgbClr val="FFFFFF"/>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Hatchback,Flex Fuel</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5657</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7</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Crossover,Flex Fuel,Performance</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5657</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6</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Flex Fuel,Diesel</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5657</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16</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Crossover,Luxury,Performance,Hybrid</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3916</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Crossover,Factory Tuner,Luxury,Performance</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2607</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5</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Crossover,Performance</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2586</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69</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Crossover,Hybrid</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2563</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42</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Diesel,Luxury</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2416</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47</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Luxury,Performance,Hybrid</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2333</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11</a:t>
                      </a:r>
                      <a:endParaRPr b="1" i="0" sz="1200" u="none" cap="none" strike="noStrike">
                        <a:solidFill>
                          <a:srgbClr val="000000"/>
                        </a:solidFill>
                        <a:latin typeface="Verdana"/>
                        <a:ea typeface="Verdana"/>
                        <a:cs typeface="Verdana"/>
                        <a:sym typeface="Verdana"/>
                      </a:endParaRPr>
                    </a:p>
                  </a:txBody>
                  <a:tcPr marT="5600" marB="0" marR="5600" marL="5600" anchor="ctr"/>
                </a:tc>
              </a:tr>
              <a:tr h="1999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Flex Fuel</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2226</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855</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Crossover,Luxury,Diesel</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2196</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33</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Hatchback,Factory Tuner,Performance</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2174</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21</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Factory Tuner,Luxury,High-Performance</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2133</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215</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Hybrid</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2117</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121</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Hatchback,Hybrid</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2111</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64</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Crossover,Flex Fuel</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2074</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64</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Crossover,Hatchback,Performance</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2009</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6</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Crossover,Hatchback,Factory Tuner,Performance</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2009</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6</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Factory Tuner,High-Performance</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1966</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104</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Crossover,Factory Tuner,Luxury,High-Performance</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1823</a:t>
                      </a:r>
                      <a:endParaRPr b="1" i="0" sz="1200" u="none" cap="none" strike="noStrike">
                        <a:solidFill>
                          <a:srgbClr val="000000"/>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26</a:t>
                      </a:r>
                      <a:endParaRPr b="1" i="0" sz="1200" u="none" cap="none" strike="noStrike">
                        <a:solidFill>
                          <a:srgbClr val="000000"/>
                        </a:solidFill>
                        <a:latin typeface="Verdana"/>
                        <a:ea typeface="Verdana"/>
                        <a:cs typeface="Verdana"/>
                        <a:sym typeface="Verdana"/>
                      </a:endParaRPr>
                    </a:p>
                  </a:txBody>
                  <a:tcPr marT="5600" marB="0" marR="5600" marL="5600" anchor="ctr"/>
                </a:tc>
              </a:tr>
              <a:tr h="179525">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Grand Total</a:t>
                      </a:r>
                      <a:endParaRPr b="1" i="0" sz="1200" u="none" cap="none" strike="noStrike">
                        <a:solidFill>
                          <a:srgbClr val="FFFFFF"/>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2262</a:t>
                      </a:r>
                      <a:endParaRPr b="1" i="0" sz="1200" u="none" cap="none" strike="noStrike">
                        <a:solidFill>
                          <a:srgbClr val="FFFFFF"/>
                        </a:solidFill>
                        <a:latin typeface="Verdana"/>
                        <a:ea typeface="Verdana"/>
                        <a:cs typeface="Verdana"/>
                        <a:sym typeface="Verdana"/>
                      </a:endParaRPr>
                    </a:p>
                  </a:txBody>
                  <a:tcPr marT="5600" marB="0" marR="5600" marL="5600" anchor="ctr"/>
                </a:tc>
                <a:tc>
                  <a:txBody>
                    <a:bodyPr/>
                    <a:lstStyle/>
                    <a:p>
                      <a:pPr indent="0" lvl="0" marL="0" marR="0" rtl="0" algn="ctr">
                        <a:spcBef>
                          <a:spcPts val="0"/>
                        </a:spcBef>
                        <a:spcAft>
                          <a:spcPts val="0"/>
                        </a:spcAft>
                        <a:buNone/>
                      </a:pPr>
                      <a:r>
                        <a:rPr b="1" lang="en-IN" sz="1200" u="none" cap="none" strike="noStrike">
                          <a:latin typeface="Verdana"/>
                          <a:ea typeface="Verdana"/>
                          <a:cs typeface="Verdana"/>
                          <a:sym typeface="Verdana"/>
                        </a:rPr>
                        <a:t>1720</a:t>
                      </a:r>
                      <a:endParaRPr b="1" i="0" sz="1200" u="none" cap="none" strike="noStrike">
                        <a:solidFill>
                          <a:srgbClr val="FFFFFF"/>
                        </a:solidFill>
                        <a:latin typeface="Verdana"/>
                        <a:ea typeface="Verdana"/>
                        <a:cs typeface="Verdana"/>
                        <a:sym typeface="Verdana"/>
                      </a:endParaRPr>
                    </a:p>
                  </a:txBody>
                  <a:tcPr marT="5600" marB="0" marR="5600" marL="5600"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996922" y="397165"/>
            <a:ext cx="10353761" cy="457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rPr lang="en-IN"/>
              <a:t>TASK 1 – POPULARITY OF CAR MODEL</a:t>
            </a:r>
            <a:endParaRPr/>
          </a:p>
        </p:txBody>
      </p:sp>
      <p:sp>
        <p:nvSpPr>
          <p:cNvPr id="175" name="Google Shape;175;p24"/>
          <p:cNvSpPr txBox="1"/>
          <p:nvPr>
            <p:ph idx="1" type="body"/>
          </p:nvPr>
        </p:nvSpPr>
        <p:spPr>
          <a:xfrm>
            <a:off x="996921" y="1075743"/>
            <a:ext cx="10353762" cy="165822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b="1" lang="en-IN" u="none" strike="noStrike"/>
              <a:t>Task 1.B:</a:t>
            </a:r>
            <a:r>
              <a:rPr b="1" lang="en-IN" sz="1800" u="none" strike="noStrike">
                <a:latin typeface="Arial"/>
                <a:ea typeface="Arial"/>
                <a:cs typeface="Arial"/>
                <a:sym typeface="Arial"/>
              </a:rPr>
              <a:t> </a:t>
            </a:r>
            <a:r>
              <a:rPr lang="en-IN" sz="1800" u="none" strike="noStrike">
                <a:latin typeface="Arial"/>
                <a:ea typeface="Arial"/>
                <a:cs typeface="Arial"/>
                <a:sym typeface="Arial"/>
              </a:rPr>
              <a:t>Create a combo chart that visualizes the relationship between market category and popularity.</a:t>
            </a:r>
            <a:endParaRPr sz="1800" u="none" strike="noStrike">
              <a:latin typeface="Arial"/>
              <a:ea typeface="Arial"/>
              <a:cs typeface="Arial"/>
              <a:sym typeface="Arial"/>
            </a:endParaRPr>
          </a:p>
          <a:p>
            <a:pPr indent="-228600" lvl="0" marL="228600" rtl="0" algn="l">
              <a:lnSpc>
                <a:spcPct val="120000"/>
              </a:lnSpc>
              <a:spcBef>
                <a:spcPts val="1000"/>
              </a:spcBef>
              <a:spcAft>
                <a:spcPts val="0"/>
              </a:spcAft>
              <a:buClr>
                <a:schemeClr val="lt1"/>
              </a:buClr>
              <a:buSzPts val="2000"/>
              <a:buChar char="•"/>
            </a:pPr>
            <a:r>
              <a:rPr b="1" lang="en-IN"/>
              <a:t>Insight :</a:t>
            </a:r>
            <a:r>
              <a:rPr lang="en-IN"/>
              <a:t> The Most Popular Category of Cars is Hatchback, Flex Fuel/Diesel, Crossover and Luxury Cars.</a:t>
            </a:r>
            <a:endParaRPr/>
          </a:p>
        </p:txBody>
      </p:sp>
      <p:pic>
        <p:nvPicPr>
          <p:cNvPr id="176" name="Google Shape;176;p24"/>
          <p:cNvPicPr preferRelativeResize="0"/>
          <p:nvPr/>
        </p:nvPicPr>
        <p:blipFill rotWithShape="1">
          <a:blip r:embed="rId3">
            <a:alphaModFix/>
          </a:blip>
          <a:srcRect b="0" l="0" r="0" t="0"/>
          <a:stretch/>
        </p:blipFill>
        <p:spPr>
          <a:xfrm>
            <a:off x="849141" y="3525360"/>
            <a:ext cx="11166763" cy="293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839904" y="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100"/>
              <a:buFont typeface="Bookman Old Style"/>
              <a:buNone/>
            </a:pPr>
            <a:r>
              <a:rPr lang="en-IN" sz="3100"/>
              <a:t>TASK 2 - RELATIONSHIP BETWEEN A CAR'S ENGINE POWER AND ITS PRICE?</a:t>
            </a:r>
            <a:endParaRPr sz="3100"/>
          </a:p>
        </p:txBody>
      </p:sp>
      <p:pic>
        <p:nvPicPr>
          <p:cNvPr id="182" name="Google Shape;182;p25"/>
          <p:cNvPicPr preferRelativeResize="0"/>
          <p:nvPr/>
        </p:nvPicPr>
        <p:blipFill rotWithShape="1">
          <a:blip r:embed="rId3">
            <a:alphaModFix/>
          </a:blip>
          <a:srcRect b="0" l="0" r="0" t="0"/>
          <a:stretch/>
        </p:blipFill>
        <p:spPr>
          <a:xfrm>
            <a:off x="919162" y="3014518"/>
            <a:ext cx="10353675" cy="3695700"/>
          </a:xfrm>
          <a:prstGeom prst="rect">
            <a:avLst/>
          </a:prstGeom>
          <a:noFill/>
          <a:ln>
            <a:noFill/>
          </a:ln>
        </p:spPr>
      </p:pic>
      <p:sp>
        <p:nvSpPr>
          <p:cNvPr id="183" name="Google Shape;183;p25"/>
          <p:cNvSpPr txBox="1"/>
          <p:nvPr/>
        </p:nvSpPr>
        <p:spPr>
          <a:xfrm>
            <a:off x="1159019" y="1326321"/>
            <a:ext cx="10113818" cy="153888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000"/>
              <a:buFont typeface="Arial"/>
              <a:buChar char="•"/>
            </a:pPr>
            <a:r>
              <a:rPr b="1" lang="en-IN" sz="2000">
                <a:solidFill>
                  <a:schemeClr val="lt1"/>
                </a:solidFill>
                <a:latin typeface="Rockwell"/>
                <a:ea typeface="Rockwell"/>
                <a:cs typeface="Rockwell"/>
                <a:sym typeface="Rockwell"/>
              </a:rPr>
              <a:t>Task 2:</a:t>
            </a:r>
            <a:r>
              <a:rPr lang="en-IN" sz="1800">
                <a:solidFill>
                  <a:schemeClr val="lt1"/>
                </a:solidFill>
                <a:latin typeface="Rockwell"/>
                <a:ea typeface="Rockwell"/>
                <a:cs typeface="Rockwell"/>
                <a:sym typeface="Rockwell"/>
              </a:rPr>
              <a:t>  Create a scatter chart that plots engine power on the x-axis and price on the y-axis. Add a trendline to the chart to visualize the relationship between these variables.</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Rockwell"/>
              <a:ea typeface="Rockwell"/>
              <a:cs typeface="Rockwell"/>
              <a:sym typeface="Rockwell"/>
            </a:endParaRPr>
          </a:p>
          <a:p>
            <a:pPr indent="-342900" lvl="0" marL="342900" marR="0" rtl="0" algn="l">
              <a:spcBef>
                <a:spcPts val="0"/>
              </a:spcBef>
              <a:spcAft>
                <a:spcPts val="0"/>
              </a:spcAft>
              <a:buClr>
                <a:schemeClr val="lt1"/>
              </a:buClr>
              <a:buSzPts val="2000"/>
              <a:buFont typeface="Arial"/>
              <a:buChar char="•"/>
            </a:pPr>
            <a:r>
              <a:rPr b="1" lang="en-IN" sz="2000">
                <a:solidFill>
                  <a:schemeClr val="lt1"/>
                </a:solidFill>
                <a:latin typeface="Rockwell"/>
                <a:ea typeface="Rockwell"/>
                <a:cs typeface="Rockwell"/>
                <a:sym typeface="Rockwell"/>
              </a:rPr>
              <a:t>Insight :</a:t>
            </a:r>
            <a:r>
              <a:rPr lang="en-IN" sz="1800">
                <a:solidFill>
                  <a:schemeClr val="lt1"/>
                </a:solidFill>
                <a:latin typeface="Rockwell"/>
                <a:ea typeface="Rockwell"/>
                <a:cs typeface="Rockwell"/>
                <a:sym typeface="Rockwell"/>
              </a:rPr>
              <a:t> Below is the Scatter Chart Plot which shows that as the Engine Power i.e HP Increases Prices also increases and can say that it is directly proportional.</a:t>
            </a:r>
            <a:endParaRPr sz="1800">
              <a:solidFill>
                <a:schemeClr val="lt1"/>
              </a:solidFill>
              <a:latin typeface="Rockwell"/>
              <a:ea typeface="Rockwell"/>
              <a:cs typeface="Rockwell"/>
              <a:sym typeface="Rockwe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913795" y="157018"/>
            <a:ext cx="10353761" cy="10806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100"/>
              <a:buFont typeface="Bookman Old Style"/>
              <a:buNone/>
            </a:pPr>
            <a:r>
              <a:rPr lang="en-IN" sz="3100"/>
              <a:t>TASK 3 -WHICH FEATURES ARE MOST IMPORTANT FOR DETERMINING PRICE?</a:t>
            </a:r>
            <a:endParaRPr sz="3100"/>
          </a:p>
        </p:txBody>
      </p:sp>
      <p:sp>
        <p:nvSpPr>
          <p:cNvPr id="189" name="Google Shape;189;p26"/>
          <p:cNvSpPr txBox="1"/>
          <p:nvPr>
            <p:ph idx="1" type="body"/>
          </p:nvPr>
        </p:nvSpPr>
        <p:spPr>
          <a:xfrm>
            <a:off x="1007571" y="1237672"/>
            <a:ext cx="10353762" cy="1990719"/>
          </a:xfrm>
          <a:prstGeom prst="rect">
            <a:avLst/>
          </a:prstGeom>
          <a:noFill/>
          <a:ln>
            <a:noFill/>
          </a:ln>
        </p:spPr>
        <p:txBody>
          <a:bodyPr anchorCtr="0" anchor="t" bIns="45700" lIns="91425" spcFirstLastPara="1" rIns="91425" wrap="square" tIns="45700">
            <a:normAutofit fontScale="32500" lnSpcReduction="20000"/>
          </a:bodyPr>
          <a:lstStyle/>
          <a:p>
            <a:pPr indent="-228600" lvl="0" marL="228600" rtl="0" algn="l">
              <a:lnSpc>
                <a:spcPct val="120000"/>
              </a:lnSpc>
              <a:spcBef>
                <a:spcPts val="0"/>
              </a:spcBef>
              <a:spcAft>
                <a:spcPts val="0"/>
              </a:spcAft>
              <a:buClr>
                <a:schemeClr val="lt1"/>
              </a:buClr>
              <a:buSzPct val="100000"/>
              <a:buChar char="•"/>
            </a:pPr>
            <a:r>
              <a:rPr b="1" lang="en-IN" sz="6200" u="none" strike="noStrike"/>
              <a:t>Task 3:</a:t>
            </a:r>
            <a:r>
              <a:rPr lang="en-IN" sz="6200" u="none" strike="noStrike"/>
              <a:t> </a:t>
            </a:r>
            <a:r>
              <a:rPr lang="en-IN" sz="4900" u="none" strike="noStrike"/>
              <a:t>Use regression analysis to identify the variables that have the strongest relationship with a car's price. Then create a bar chart that shows the coefficient values for each variable to visualize their relative importance.</a:t>
            </a:r>
            <a:endParaRPr sz="4900" u="none" strike="noStrike"/>
          </a:p>
          <a:p>
            <a:pPr indent="-228600" lvl="0" marL="228600" rtl="0" algn="l">
              <a:lnSpc>
                <a:spcPct val="120000"/>
              </a:lnSpc>
              <a:spcBef>
                <a:spcPts val="1000"/>
              </a:spcBef>
              <a:spcAft>
                <a:spcPts val="0"/>
              </a:spcAft>
              <a:buClr>
                <a:schemeClr val="lt1"/>
              </a:buClr>
              <a:buSzPct val="100000"/>
              <a:buChar char="•"/>
            </a:pPr>
            <a:r>
              <a:rPr b="1" lang="en-IN" sz="6200"/>
              <a:t>Insight:  </a:t>
            </a:r>
            <a:r>
              <a:rPr lang="en-IN" sz="4900"/>
              <a:t>The Features which is important with respect to price is Engine Cylinders, Engine HP (Power) and then Least is Vehicle Size. That is why Cars which are expensive like Sports Car are the Costliest.</a:t>
            </a:r>
            <a:endParaRPr/>
          </a:p>
        </p:txBody>
      </p:sp>
      <p:pic>
        <p:nvPicPr>
          <p:cNvPr id="190" name="Google Shape;190;p26"/>
          <p:cNvPicPr preferRelativeResize="0"/>
          <p:nvPr/>
        </p:nvPicPr>
        <p:blipFill rotWithShape="1">
          <a:blip r:embed="rId3">
            <a:alphaModFix/>
          </a:blip>
          <a:srcRect b="0" l="0" r="0" t="0"/>
          <a:stretch/>
        </p:blipFill>
        <p:spPr>
          <a:xfrm>
            <a:off x="443698" y="2964282"/>
            <a:ext cx="11481507" cy="38937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784486" y="-90567"/>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IN"/>
              <a:t>TASK 4 - AVERAGE PRICE BY MANUFACTURER</a:t>
            </a:r>
            <a:endParaRPr/>
          </a:p>
        </p:txBody>
      </p:sp>
      <p:sp>
        <p:nvSpPr>
          <p:cNvPr id="196" name="Google Shape;196;p27"/>
          <p:cNvSpPr txBox="1"/>
          <p:nvPr>
            <p:ph idx="1" type="body"/>
          </p:nvPr>
        </p:nvSpPr>
        <p:spPr>
          <a:xfrm>
            <a:off x="919119" y="1143324"/>
            <a:ext cx="10353762" cy="1326321"/>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20000"/>
              </a:lnSpc>
              <a:spcBef>
                <a:spcPts val="0"/>
              </a:spcBef>
              <a:spcAft>
                <a:spcPts val="0"/>
              </a:spcAft>
              <a:buClr>
                <a:schemeClr val="lt1"/>
              </a:buClr>
              <a:buSzPct val="100000"/>
              <a:buChar char="•"/>
            </a:pPr>
            <a:r>
              <a:rPr b="1" lang="en-IN"/>
              <a:t>Task 4.A:</a:t>
            </a:r>
            <a:r>
              <a:rPr lang="en-IN"/>
              <a:t> Create a pivot table that shows the average price of cars for each manufacturer. </a:t>
            </a:r>
            <a:endParaRPr/>
          </a:p>
          <a:p>
            <a:pPr indent="-228600" lvl="0" marL="228600" rtl="0" algn="l">
              <a:lnSpc>
                <a:spcPct val="120000"/>
              </a:lnSpc>
              <a:spcBef>
                <a:spcPts val="1000"/>
              </a:spcBef>
              <a:spcAft>
                <a:spcPts val="0"/>
              </a:spcAft>
              <a:buClr>
                <a:schemeClr val="lt1"/>
              </a:buClr>
              <a:buSzPct val="100000"/>
              <a:buChar char="•"/>
            </a:pPr>
            <a:r>
              <a:rPr b="1" lang="en-IN"/>
              <a:t>Insight : </a:t>
            </a:r>
            <a:r>
              <a:rPr lang="en-IN"/>
              <a:t>Below is the List of Average Price of Cars of Each Manufacturer or Maker, where Bugatti is the Most Expensive Car Maker by Average Price.</a:t>
            </a:r>
            <a:endParaRPr/>
          </a:p>
        </p:txBody>
      </p:sp>
      <p:graphicFrame>
        <p:nvGraphicFramePr>
          <p:cNvPr id="197" name="Google Shape;197;p27"/>
          <p:cNvGraphicFramePr/>
          <p:nvPr/>
        </p:nvGraphicFramePr>
        <p:xfrm>
          <a:off x="4600313" y="2414159"/>
          <a:ext cx="3000000" cy="3000000"/>
        </p:xfrm>
        <a:graphic>
          <a:graphicData uri="http://schemas.openxmlformats.org/drawingml/2006/table">
            <a:tbl>
              <a:tblPr>
                <a:noFill/>
                <a:tableStyleId>{D48E4CA0-D6A9-42A9-AE6F-157393E839D0}</a:tableStyleId>
              </a:tblPr>
              <a:tblGrid>
                <a:gridCol w="1750375"/>
                <a:gridCol w="1685550"/>
              </a:tblGrid>
              <a:tr h="245000">
                <a:tc>
                  <a:txBody>
                    <a:bodyPr/>
                    <a:lstStyle/>
                    <a:p>
                      <a:pPr indent="0" lvl="0" marL="0" marR="0" rtl="0" algn="ctr">
                        <a:spcBef>
                          <a:spcPts val="0"/>
                        </a:spcBef>
                        <a:spcAft>
                          <a:spcPts val="0"/>
                        </a:spcAft>
                        <a:buNone/>
                      </a:pPr>
                      <a:r>
                        <a:rPr b="1" lang="en-IN" sz="1200" u="none" cap="none" strike="noStrike"/>
                        <a:t>Make (Manufacturer)</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Average of MSRP</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Bugatti</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$17,57,224</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Maybach</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$5,46,222</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Rolls-Royce</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$3,51,131</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Lamborghini</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$3,31,567</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Bentley</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$2,47,169</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McLaren</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$2,39,805</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Ferrari</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$2,37,384</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Spyker</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$2,14,990</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Aston Martin</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$1,98,123</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Maserati</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$1,13,684</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Porsche</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$1,01,622</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Mercedes-Benz</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$72,135</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Lotus</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$68,377</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Land Rover</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$68,067</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BMW</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$62,163</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Alfa Romeo</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$61,600</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Cadillac</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$56,368</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Audi</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$54,574</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Lexus</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$47,549</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Genesis</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$46,617</a:t>
                      </a:r>
                      <a:endParaRPr b="1" i="0" sz="1200" u="none" cap="none" strike="noStrike">
                        <a:solidFill>
                          <a:srgbClr val="000000"/>
                        </a:solidFill>
                        <a:latin typeface="Arial"/>
                        <a:ea typeface="Arial"/>
                        <a:cs typeface="Arial"/>
                        <a:sym typeface="Arial"/>
                      </a:endParaRPr>
                    </a:p>
                  </a:txBody>
                  <a:tcPr marT="5600" marB="0" marR="5600" marL="5600" anchor="b"/>
                </a:tc>
              </a:tr>
              <a:tr h="174150">
                <a:tc>
                  <a:txBody>
                    <a:bodyPr/>
                    <a:lstStyle/>
                    <a:p>
                      <a:pPr indent="0" lvl="0" marL="0" marR="0" rtl="0" algn="ctr">
                        <a:spcBef>
                          <a:spcPts val="0"/>
                        </a:spcBef>
                        <a:spcAft>
                          <a:spcPts val="0"/>
                        </a:spcAft>
                        <a:buNone/>
                      </a:pPr>
                      <a:r>
                        <a:rPr b="1" lang="en-IN" sz="1200" u="none" cap="none" strike="noStrike"/>
                        <a:t>Grand Total</a:t>
                      </a:r>
                      <a:endParaRPr b="1" i="0" sz="1200" u="none" cap="none" strike="noStrike">
                        <a:solidFill>
                          <a:srgbClr val="000000"/>
                        </a:solidFill>
                        <a:latin typeface="Arial"/>
                        <a:ea typeface="Arial"/>
                        <a:cs typeface="Arial"/>
                        <a:sym typeface="Arial"/>
                      </a:endParaRPr>
                    </a:p>
                  </a:txBody>
                  <a:tcPr marT="5600" marB="0" marR="5600" marL="5600" anchor="b"/>
                </a:tc>
                <a:tc>
                  <a:txBody>
                    <a:bodyPr/>
                    <a:lstStyle/>
                    <a:p>
                      <a:pPr indent="0" lvl="0" marL="0" marR="0" rtl="0" algn="ctr">
                        <a:spcBef>
                          <a:spcPts val="0"/>
                        </a:spcBef>
                        <a:spcAft>
                          <a:spcPts val="0"/>
                        </a:spcAft>
                        <a:buNone/>
                      </a:pPr>
                      <a:r>
                        <a:rPr b="1" lang="en-IN" sz="1200" u="none" cap="none" strike="noStrike"/>
                        <a:t>$97,004</a:t>
                      </a:r>
                      <a:endParaRPr b="1" i="0" sz="1200" u="none" cap="none" strike="noStrike">
                        <a:solidFill>
                          <a:srgbClr val="000000"/>
                        </a:solidFill>
                        <a:latin typeface="Arial"/>
                        <a:ea typeface="Arial"/>
                        <a:cs typeface="Arial"/>
                        <a:sym typeface="Arial"/>
                      </a:endParaRPr>
                    </a:p>
                  </a:txBody>
                  <a:tcPr marT="5600" marB="0" marR="5600" marL="5600" anchor="b"/>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mask">
  <a:themeElements>
    <a:clrScheme name="Damask">
      <a:dk1>
        <a:srgbClr val="000000"/>
      </a:dk1>
      <a:lt1>
        <a:srgbClr val="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